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小濱　礼子" initials="小濱　礼子" lastIdx="0" clrIdx="0">
    <p:extLst>
      <p:ext uri="{19B8F6BF-5375-455C-9EA6-DF929625EA0E}">
        <p15:presenceInfo xmlns:p15="http://schemas.microsoft.com/office/powerpoint/2012/main" userId="S-1-5-21-1541771364-2437677120-2137657205-165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82" autoAdjust="0"/>
    <p:restoredTop sz="94660"/>
  </p:normalViewPr>
  <p:slideViewPr>
    <p:cSldViewPr snapToGrid="0">
      <p:cViewPr varScale="1">
        <p:scale>
          <a:sx n="110" d="100"/>
          <a:sy n="110" d="100"/>
        </p:scale>
        <p:origin x="16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1423" tIns="45711" rIns="91423" bIns="45711"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23" tIns="45711" rIns="91423" bIns="45711" rtlCol="0"/>
          <a:lstStyle>
            <a:lvl1pPr algn="r">
              <a:defRPr sz="1300"/>
            </a:lvl1pPr>
          </a:lstStyle>
          <a:p>
            <a:fld id="{F4AFB1F7-AB66-470C-8B24-68DADE2DF3D9}" type="datetimeFigureOut">
              <a:rPr kumimoji="1" lang="ja-JP" altLang="en-US" smtClean="0"/>
              <a:t>2026/2/27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3" tIns="45711" rIns="91423" bIns="45711"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1423" tIns="45711" rIns="91423" bIns="457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23" tIns="45711" rIns="91423" bIns="45711"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23" tIns="45711" rIns="91423" bIns="45711" rtlCol="0" anchor="b"/>
          <a:lstStyle>
            <a:lvl1pPr algn="r">
              <a:defRPr sz="1300"/>
            </a:lvl1pPr>
          </a:lstStyle>
          <a:p>
            <a:fld id="{8463888B-7022-4D8B-A6F3-7593844A7252}" type="slidenum">
              <a:rPr kumimoji="1" lang="ja-JP" altLang="en-US" smtClean="0"/>
              <a:t>‹#›</a:t>
            </a:fld>
            <a:endParaRPr kumimoji="1" lang="ja-JP" altLang="en-US"/>
          </a:p>
        </p:txBody>
      </p:sp>
    </p:spTree>
    <p:extLst>
      <p:ext uri="{BB962C8B-B14F-4D97-AF65-F5344CB8AC3E}">
        <p14:creationId xmlns:p14="http://schemas.microsoft.com/office/powerpoint/2010/main" val="9014690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47294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15325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2"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40861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097857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0"/>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5"/>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65848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20754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7"/>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199022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43267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636717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03650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7"/>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2026/2/27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425143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E02E7-C2AA-4B2A-B348-FED4A6B34DC8}" type="datetimeFigureOut">
              <a:rPr kumimoji="1" lang="ja-JP" altLang="en-US" smtClean="0"/>
              <a:t>2026/2/27</a:t>
            </a:fld>
            <a:endParaRPr kumimoji="1" lang="ja-JP" altLang="en-US"/>
          </a:p>
        </p:txBody>
      </p:sp>
      <p:sp>
        <p:nvSpPr>
          <p:cNvPr id="5" name="フッター プレースホルダー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130689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D875D68-422B-439F-860B-2EAD09CCBCED}"/>
              </a:ext>
            </a:extLst>
          </p:cNvPr>
          <p:cNvSpPr txBox="1">
            <a:spLocks/>
          </p:cNvSpPr>
          <p:nvPr/>
        </p:nvSpPr>
        <p:spPr>
          <a:xfrm>
            <a:off x="0" y="101802"/>
            <a:ext cx="9905999" cy="4085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tabLst>
                <a:tab pos="8340725" algn="l"/>
                <a:tab pos="8520113" algn="l"/>
                <a:tab pos="8701088" algn="l"/>
              </a:tabLst>
            </a:pPr>
            <a:r>
              <a:rPr lang="ja-JP" altLang="en-US" sz="1700" dirty="0"/>
              <a:t>事業名　農業法人活性化支援事業</a:t>
            </a:r>
            <a:r>
              <a:rPr lang="ja-JP" altLang="en-US" sz="1700" dirty="0">
                <a:latin typeface="+mj-ea"/>
              </a:rPr>
              <a:t>（</a:t>
            </a:r>
            <a:r>
              <a:rPr lang="en-US" altLang="ja-JP" sz="1700" dirty="0">
                <a:latin typeface="+mj-ea"/>
              </a:rPr>
              <a:t>R6</a:t>
            </a:r>
            <a:r>
              <a:rPr lang="ja-JP" altLang="en-US" sz="1700" dirty="0">
                <a:latin typeface="+mj-ea"/>
              </a:rPr>
              <a:t>～）</a:t>
            </a:r>
            <a:r>
              <a:rPr lang="ja-JP" altLang="en-US" sz="1700" dirty="0"/>
              <a:t>　　　　　　　　　　</a:t>
            </a:r>
            <a:r>
              <a:rPr lang="en-US" altLang="ja-JP" sz="1500" dirty="0">
                <a:latin typeface="+mj-ea"/>
              </a:rPr>
              <a:t>【R8</a:t>
            </a:r>
            <a:r>
              <a:rPr lang="ja-JP" altLang="en-US" sz="1500" dirty="0">
                <a:latin typeface="+mj-ea"/>
              </a:rPr>
              <a:t>年度予算額 </a:t>
            </a:r>
            <a:r>
              <a:rPr lang="en-US" altLang="ja-JP" sz="1500" dirty="0">
                <a:latin typeface="+mj-ea"/>
              </a:rPr>
              <a:t>15,173(16,600)</a:t>
            </a:r>
            <a:r>
              <a:rPr lang="ja-JP" altLang="en-US" sz="1500" dirty="0">
                <a:latin typeface="+mj-ea"/>
              </a:rPr>
              <a:t>千円</a:t>
            </a:r>
            <a:r>
              <a:rPr lang="en-US" altLang="ja-JP" sz="1500" dirty="0">
                <a:latin typeface="+mj-ea"/>
              </a:rPr>
              <a:t>】</a:t>
            </a:r>
            <a:r>
              <a:rPr lang="ja-JP" altLang="en-US" sz="1500" dirty="0">
                <a:latin typeface="+mj-ea"/>
              </a:rPr>
              <a:t>　</a:t>
            </a:r>
            <a:endParaRPr lang="ja-JP" altLang="en-US" sz="1500" dirty="0"/>
          </a:p>
        </p:txBody>
      </p:sp>
      <p:sp>
        <p:nvSpPr>
          <p:cNvPr id="5" name="サブタイトル 2">
            <a:extLst>
              <a:ext uri="{FF2B5EF4-FFF2-40B4-BE49-F238E27FC236}">
                <a16:creationId xmlns:a16="http://schemas.microsoft.com/office/drawing/2014/main" id="{72851538-0CAC-41E0-BC9E-D5A30B7E2FDE}"/>
              </a:ext>
            </a:extLst>
          </p:cNvPr>
          <p:cNvSpPr txBox="1">
            <a:spLocks/>
          </p:cNvSpPr>
          <p:nvPr/>
        </p:nvSpPr>
        <p:spPr>
          <a:xfrm>
            <a:off x="13857" y="1971005"/>
            <a:ext cx="5010609" cy="4730601"/>
          </a:xfrm>
          <a:prstGeom prst="rect">
            <a:avLst/>
          </a:prstGeom>
          <a:ln w="25400">
            <a:solidFill>
              <a:schemeClr val="accent2"/>
            </a:solidFill>
            <a:prstDash val="sysDash"/>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None/>
            </a:pPr>
            <a:r>
              <a:rPr lang="en-US" altLang="ja-JP" sz="1200" dirty="0">
                <a:latin typeface="+mj-ea"/>
                <a:ea typeface="+mj-ea"/>
              </a:rPr>
              <a:t>【</a:t>
            </a:r>
            <a:r>
              <a:rPr lang="ja-JP" altLang="en-US" sz="1200" dirty="0">
                <a:latin typeface="+mj-ea"/>
                <a:ea typeface="+mj-ea"/>
              </a:rPr>
              <a:t>事業の内容</a:t>
            </a:r>
            <a:r>
              <a:rPr lang="en-US" altLang="ja-JP" sz="1200" dirty="0">
                <a:latin typeface="+mj-ea"/>
                <a:ea typeface="+mj-ea"/>
              </a:rPr>
              <a:t>】</a:t>
            </a:r>
          </a:p>
          <a:p>
            <a:pPr marL="0" indent="0">
              <a:lnSpc>
                <a:spcPts val="1600"/>
              </a:lnSpc>
              <a:spcBef>
                <a:spcPts val="0"/>
              </a:spcBef>
              <a:buNone/>
            </a:pPr>
            <a:r>
              <a:rPr lang="ja-JP" altLang="en-US" sz="1200" dirty="0">
                <a:latin typeface="+mj-ea"/>
                <a:ea typeface="+mj-ea"/>
              </a:rPr>
              <a:t>１　農業法人活性化支援機械整備事業</a:t>
            </a:r>
            <a:endParaRPr lang="en-US" altLang="ja-JP" sz="1200" dirty="0">
              <a:latin typeface="+mj-ea"/>
              <a:ea typeface="+mj-ea"/>
            </a:endParaRPr>
          </a:p>
          <a:p>
            <a:pPr marL="0" indent="0">
              <a:lnSpc>
                <a:spcPts val="1600"/>
              </a:lnSpc>
              <a:spcBef>
                <a:spcPts val="0"/>
              </a:spcBef>
              <a:buNone/>
            </a:pPr>
            <a:r>
              <a:rPr lang="en-US" altLang="ja-JP" sz="1200" dirty="0">
                <a:solidFill>
                  <a:prstClr val="black"/>
                </a:solidFill>
                <a:latin typeface="+mj-ea"/>
                <a:ea typeface="+mj-ea"/>
              </a:rPr>
              <a:t>  </a:t>
            </a:r>
            <a:r>
              <a:rPr lang="ja-JP" altLang="en-US" sz="1200" dirty="0">
                <a:solidFill>
                  <a:prstClr val="black"/>
                </a:solidFill>
                <a:latin typeface="+mj-ea"/>
                <a:ea typeface="+mj-ea"/>
              </a:rPr>
              <a:t>　</a:t>
            </a:r>
            <a:r>
              <a:rPr lang="ja-JP" altLang="en-US" sz="1200" dirty="0">
                <a:solidFill>
                  <a:prstClr val="black"/>
                </a:solidFill>
                <a:latin typeface="ＭＳ 明朝" panose="02020609040205080304" pitchFamily="17" charset="-128"/>
                <a:ea typeface="ＭＳ 明朝" panose="02020609040205080304" pitchFamily="17" charset="-128"/>
              </a:rPr>
              <a:t>経営体の法人化や</a:t>
            </a:r>
            <a:r>
              <a:rPr lang="ja-JP" altLang="en-US" sz="1200" dirty="0">
                <a:latin typeface="ＭＳ 明朝" panose="02020609040205080304" pitchFamily="17" charset="-128"/>
                <a:ea typeface="ＭＳ 明朝" panose="02020609040205080304" pitchFamily="17" charset="-128"/>
              </a:rPr>
              <a:t>規模拡大等に必要かつ、作物の合理的な栽培や</a:t>
            </a:r>
            <a:endParaRPr lang="en-US" altLang="ja-JP" sz="1200" dirty="0">
              <a:latin typeface="ＭＳ 明朝" panose="02020609040205080304" pitchFamily="17" charset="-128"/>
              <a:ea typeface="ＭＳ 明朝" panose="02020609040205080304" pitchFamily="17" charset="-128"/>
            </a:endParaRPr>
          </a:p>
          <a:p>
            <a:pPr marL="0" indent="0">
              <a:lnSpc>
                <a:spcPts val="1600"/>
              </a:lnSpc>
              <a:spcBef>
                <a:spcPts val="0"/>
              </a:spcBef>
              <a:buNone/>
            </a:pPr>
            <a:r>
              <a:rPr lang="ja-JP" altLang="en-US" sz="1200" dirty="0">
                <a:latin typeface="ＭＳ 明朝" panose="02020609040205080304" pitchFamily="17" charset="-128"/>
                <a:ea typeface="ＭＳ 明朝" panose="02020609040205080304" pitchFamily="17" charset="-128"/>
              </a:rPr>
              <a:t>　品質向上に寄与する機械の支援。</a:t>
            </a:r>
            <a:endParaRPr lang="en-US" altLang="ja-JP" sz="120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en-US" altLang="ja-JP" sz="1200" dirty="0">
                <a:latin typeface="ＭＳ 明朝" panose="02020609040205080304" pitchFamily="17" charset="-128"/>
                <a:ea typeface="ＭＳ 明朝" panose="02020609040205080304" pitchFamily="17" charset="-128"/>
              </a:rPr>
              <a:t>(1)</a:t>
            </a:r>
            <a:r>
              <a:rPr lang="ja-JP" altLang="en-US" sz="1200" dirty="0">
                <a:latin typeface="ＭＳ 明朝" panose="02020609040205080304" pitchFamily="17" charset="-128"/>
                <a:ea typeface="ＭＳ 明朝" panose="02020609040205080304" pitchFamily="17" charset="-128"/>
              </a:rPr>
              <a:t>対象者　地域計画の目標地図に位置づけられた耕</a:t>
            </a:r>
            <a:r>
              <a:rPr lang="ja-JP" altLang="en-US" sz="1200">
                <a:latin typeface="ＭＳ 明朝" panose="02020609040205080304" pitchFamily="17" charset="-128"/>
                <a:ea typeface="ＭＳ 明朝" panose="02020609040205080304" pitchFamily="17" charset="-128"/>
              </a:rPr>
              <a:t>種農家であり、</a:t>
            </a:r>
            <a:endParaRPr lang="en-US" altLang="ja-JP" sz="120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ja-JP" altLang="en-US" sz="1200" spc="-40" dirty="0">
                <a:latin typeface="ＭＳ 明朝" panose="02020609040205080304" pitchFamily="17" charset="-128"/>
                <a:ea typeface="ＭＳ 明朝" panose="02020609040205080304" pitchFamily="17" charset="-128"/>
              </a:rPr>
              <a:t>            組織化</a:t>
            </a:r>
            <a:r>
              <a:rPr lang="en-US" altLang="ja-JP" sz="1200" spc="-40" dirty="0">
                <a:latin typeface="ＭＳ 明朝" panose="02020609040205080304" pitchFamily="17" charset="-128"/>
                <a:ea typeface="ＭＳ 明朝" panose="02020609040205080304" pitchFamily="17" charset="-128"/>
              </a:rPr>
              <a:t>､</a:t>
            </a:r>
            <a:r>
              <a:rPr lang="ja-JP" altLang="en-US" sz="1200" spc="-40" dirty="0">
                <a:latin typeface="ＭＳ 明朝" panose="02020609040205080304" pitchFamily="17" charset="-128"/>
                <a:ea typeface="ＭＳ 明朝" panose="02020609040205080304" pitchFamily="17" charset="-128"/>
              </a:rPr>
              <a:t>法人化</a:t>
            </a:r>
            <a:r>
              <a:rPr lang="en-US" altLang="ja-JP" sz="1200" spc="-40" baseline="30000" dirty="0">
                <a:latin typeface="ＭＳ 明朝" panose="02020609040205080304" pitchFamily="17" charset="-128"/>
                <a:ea typeface="ＭＳ 明朝" panose="02020609040205080304" pitchFamily="17" charset="-128"/>
              </a:rPr>
              <a:t>※1 </a:t>
            </a:r>
            <a:r>
              <a:rPr lang="en-US" altLang="ja-JP" sz="1200" spc="-40" dirty="0">
                <a:latin typeface="ＭＳ 明朝" panose="02020609040205080304" pitchFamily="17" charset="-128"/>
                <a:ea typeface="ＭＳ 明朝" panose="02020609040205080304" pitchFamily="17" charset="-128"/>
              </a:rPr>
              <a:t>､</a:t>
            </a:r>
            <a:r>
              <a:rPr lang="ja-JP" altLang="en-US" sz="1200" spc="-40" dirty="0">
                <a:latin typeface="ＭＳ 明朝" panose="02020609040205080304" pitchFamily="17" charset="-128"/>
                <a:ea typeface="ＭＳ 明朝" panose="02020609040205080304" pitchFamily="17" charset="-128"/>
              </a:rPr>
              <a:t>雇用拡大</a:t>
            </a:r>
            <a:r>
              <a:rPr lang="en-US" altLang="ja-JP" sz="1200" spc="-40" baseline="30000" dirty="0">
                <a:latin typeface="ＭＳ 明朝" panose="02020609040205080304" pitchFamily="17" charset="-128"/>
                <a:ea typeface="ＭＳ 明朝" panose="02020609040205080304" pitchFamily="17" charset="-128"/>
              </a:rPr>
              <a:t>※2</a:t>
            </a:r>
            <a:r>
              <a:rPr lang="en-US" altLang="ja-JP" sz="1200" spc="-40" dirty="0">
                <a:latin typeface="ＭＳ 明朝" panose="02020609040205080304" pitchFamily="17" charset="-128"/>
                <a:ea typeface="ＭＳ 明朝" panose="02020609040205080304" pitchFamily="17" charset="-128"/>
              </a:rPr>
              <a:t>､</a:t>
            </a:r>
            <a:r>
              <a:rPr lang="ja-JP" altLang="en-US" sz="1200" spc="-40" dirty="0">
                <a:latin typeface="ＭＳ 明朝" panose="02020609040205080304" pitchFamily="17" charset="-128"/>
                <a:ea typeface="ＭＳ 明朝" panose="02020609040205080304" pitchFamily="17" charset="-128"/>
              </a:rPr>
              <a:t>広域連携に取り組む経営体</a:t>
            </a:r>
            <a:endParaRPr lang="en-US" altLang="ja-JP" sz="1200" spc="-3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en-US" altLang="ja-JP" sz="1200" dirty="0">
                <a:latin typeface="ＭＳ 明朝" panose="02020609040205080304" pitchFamily="17" charset="-128"/>
                <a:ea typeface="ＭＳ 明朝" panose="02020609040205080304" pitchFamily="17" charset="-128"/>
              </a:rPr>
              <a:t>(2)</a:t>
            </a:r>
            <a:r>
              <a:rPr lang="ja-JP" altLang="en-US" sz="1200" dirty="0">
                <a:latin typeface="ＭＳ 明朝" panose="02020609040205080304" pitchFamily="17" charset="-128"/>
                <a:ea typeface="ＭＳ 明朝" panose="02020609040205080304" pitchFamily="17" charset="-128"/>
              </a:rPr>
              <a:t>補助率　</a:t>
            </a:r>
            <a:r>
              <a:rPr lang="en-US" altLang="ja-JP" sz="1200" dirty="0">
                <a:latin typeface="ＭＳ 明朝" panose="02020609040205080304" pitchFamily="17" charset="-128"/>
                <a:ea typeface="ＭＳ 明朝" panose="02020609040205080304" pitchFamily="17" charset="-128"/>
              </a:rPr>
              <a:t>1/3</a:t>
            </a:r>
            <a:r>
              <a:rPr lang="ja-JP" altLang="en-US" sz="1200" dirty="0">
                <a:latin typeface="ＭＳ 明朝" panose="02020609040205080304" pitchFamily="17" charset="-128"/>
                <a:ea typeface="ＭＳ 明朝" panose="02020609040205080304" pitchFamily="17" charset="-128"/>
              </a:rPr>
              <a:t>以内（補助上限 </a:t>
            </a:r>
            <a:r>
              <a:rPr lang="en-US" altLang="ja-JP" sz="1200" dirty="0">
                <a:latin typeface="ＭＳ 明朝" panose="02020609040205080304" pitchFamily="17" charset="-128"/>
                <a:ea typeface="ＭＳ 明朝" panose="02020609040205080304" pitchFamily="17" charset="-128"/>
              </a:rPr>
              <a:t>3,000</a:t>
            </a:r>
            <a:r>
              <a:rPr lang="ja-JP" altLang="en-US" sz="1200" dirty="0">
                <a:latin typeface="ＭＳ 明朝" panose="02020609040205080304" pitchFamily="17" charset="-128"/>
                <a:ea typeface="ＭＳ 明朝" panose="02020609040205080304" pitchFamily="17" charset="-128"/>
              </a:rPr>
              <a:t>千円）</a:t>
            </a:r>
            <a:endParaRPr lang="en-US" altLang="ja-JP" sz="1200" dirty="0">
              <a:latin typeface="ＭＳ 明朝" panose="02020609040205080304" pitchFamily="17" charset="-128"/>
              <a:ea typeface="ＭＳ 明朝" panose="02020609040205080304" pitchFamily="17" charset="-128"/>
            </a:endParaRPr>
          </a:p>
          <a:p>
            <a:pPr marL="442913" indent="-442913" defTabSz="957816">
              <a:lnSpc>
                <a:spcPts val="1400"/>
              </a:lnSpc>
              <a:spcBef>
                <a:spcPts val="300"/>
              </a:spcBef>
              <a:buNone/>
            </a:pPr>
            <a:r>
              <a:rPr lang="en-US" altLang="ja-JP" sz="11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rPr>
              <a:t>１：</a:t>
            </a:r>
            <a:r>
              <a:rPr lang="ja-JP" altLang="ja-JP" sz="1100" kern="0" dirty="0">
                <a:latin typeface="ＭＳ 明朝" panose="02020609040205080304" pitchFamily="17" charset="-128"/>
                <a:ea typeface="ＭＳ 明朝" panose="02020609040205080304" pitchFamily="17" charset="-128"/>
                <a:cs typeface="ＭＳ明朝"/>
              </a:rPr>
              <a:t>法人の経営継承のため、代表を５歳以上若く、かつ</a:t>
            </a:r>
            <a:r>
              <a:rPr lang="en-US" altLang="ja-JP" sz="1100" kern="0" dirty="0">
                <a:latin typeface="ＭＳ 明朝" panose="02020609040205080304" pitchFamily="17" charset="-128"/>
                <a:ea typeface="ＭＳ 明朝" panose="02020609040205080304" pitchFamily="17" charset="-128"/>
                <a:cs typeface="ＭＳ明朝"/>
              </a:rPr>
              <a:t>65</a:t>
            </a:r>
            <a:r>
              <a:rPr lang="ja-JP" altLang="ja-JP" sz="1100" kern="0" dirty="0">
                <a:latin typeface="ＭＳ 明朝" panose="02020609040205080304" pitchFamily="17" charset="-128"/>
                <a:ea typeface="ＭＳ 明朝" panose="02020609040205080304" pitchFamily="17" charset="-128"/>
                <a:cs typeface="ＭＳ明朝"/>
              </a:rPr>
              <a:t>歳未満の者に代表を継承する</a:t>
            </a:r>
            <a:r>
              <a:rPr lang="ja-JP" altLang="en-US" sz="1100" kern="0" dirty="0">
                <a:latin typeface="ＭＳ 明朝" panose="02020609040205080304" pitchFamily="17" charset="-128"/>
                <a:ea typeface="ＭＳ 明朝" panose="02020609040205080304" pitchFamily="17" charset="-128"/>
                <a:cs typeface="ＭＳ明朝"/>
              </a:rPr>
              <a:t>農業</a:t>
            </a:r>
            <a:r>
              <a:rPr lang="ja-JP" altLang="ja-JP" sz="1100" kern="0" dirty="0">
                <a:latin typeface="ＭＳ 明朝" panose="02020609040205080304" pitchFamily="17" charset="-128"/>
                <a:ea typeface="ＭＳ 明朝" panose="02020609040205080304" pitchFamily="17" charset="-128"/>
                <a:cs typeface="ＭＳ明朝"/>
              </a:rPr>
              <a:t>法人を含</a:t>
            </a:r>
            <a:r>
              <a:rPr lang="ja-JP" altLang="en-US" sz="1100" kern="0" dirty="0">
                <a:latin typeface="ＭＳ 明朝" panose="02020609040205080304" pitchFamily="17" charset="-128"/>
                <a:ea typeface="ＭＳ 明朝" panose="02020609040205080304" pitchFamily="17" charset="-128"/>
                <a:cs typeface="ＭＳ明朝"/>
              </a:rPr>
              <a:t>む。</a:t>
            </a:r>
            <a:endParaRPr lang="ja-JP" altLang="ja-JP" sz="1100"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442913" indent="-442913" defTabSz="957816">
              <a:lnSpc>
                <a:spcPts val="1400"/>
              </a:lnSpc>
              <a:spcBef>
                <a:spcPts val="400"/>
              </a:spcBef>
              <a:buNone/>
            </a:pPr>
            <a:r>
              <a:rPr lang="en-US" altLang="ja-JP" sz="11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rPr>
              <a:t>２：</a:t>
            </a:r>
            <a:r>
              <a:rPr lang="ja-JP" altLang="ja-JP" sz="1100" kern="0" spc="-30" dirty="0">
                <a:latin typeface="ＭＳ 明朝" panose="02020609040205080304" pitchFamily="17" charset="-128"/>
                <a:ea typeface="ＭＳ 明朝" panose="02020609040205080304" pitchFamily="17" charset="-128"/>
                <a:cs typeface="ＭＳ明朝"/>
              </a:rPr>
              <a:t>新たに</a:t>
            </a:r>
            <a:r>
              <a:rPr lang="en-US" altLang="ja-JP" sz="1100" kern="0" spc="-30" dirty="0">
                <a:latin typeface="ＭＳ 明朝" panose="02020609040205080304" pitchFamily="17" charset="-128"/>
                <a:ea typeface="ＭＳ 明朝" panose="02020609040205080304" pitchFamily="17" charset="-128"/>
                <a:cs typeface="ＭＳ明朝"/>
              </a:rPr>
              <a:t>65 </a:t>
            </a:r>
            <a:r>
              <a:rPr lang="ja-JP" altLang="ja-JP" sz="1100" kern="0" spc="-30" dirty="0">
                <a:latin typeface="ＭＳ 明朝" panose="02020609040205080304" pitchFamily="17" charset="-128"/>
                <a:ea typeface="ＭＳ 明朝" panose="02020609040205080304" pitchFamily="17" charset="-128"/>
                <a:cs typeface="ＭＳ明朝"/>
              </a:rPr>
              <a:t>歳未満の者に</a:t>
            </a:r>
            <a:r>
              <a:rPr lang="en-US" altLang="ja-JP" sz="1100" kern="0" spc="-30" dirty="0">
                <a:latin typeface="ＭＳ 明朝" panose="02020609040205080304" pitchFamily="17" charset="-128"/>
                <a:ea typeface="ＭＳ 明朝" panose="02020609040205080304" pitchFamily="17" charset="-128"/>
                <a:cs typeface="ＭＳ明朝"/>
              </a:rPr>
              <a:t>30 </a:t>
            </a:r>
            <a:r>
              <a:rPr lang="ja-JP" altLang="ja-JP" sz="1100" kern="0" spc="-30" dirty="0">
                <a:latin typeface="ＭＳ 明朝" panose="02020609040205080304" pitchFamily="17" charset="-128"/>
                <a:ea typeface="ＭＳ 明朝" panose="02020609040205080304" pitchFamily="17" charset="-128"/>
                <a:cs typeface="ＭＳ明朝"/>
              </a:rPr>
              <a:t>日以上農業に従事</a:t>
            </a:r>
            <a:r>
              <a:rPr lang="ja-JP" altLang="ja-JP" sz="1100" kern="0" dirty="0">
                <a:latin typeface="ＭＳ 明朝" panose="02020609040205080304" pitchFamily="17" charset="-128"/>
                <a:ea typeface="ＭＳ 明朝" panose="02020609040205080304" pitchFamily="17" charset="-128"/>
                <a:cs typeface="ＭＳ明朝"/>
              </a:rPr>
              <a:t>、</a:t>
            </a:r>
            <a:r>
              <a:rPr lang="ja-JP" altLang="en-US" sz="1100" kern="0" dirty="0">
                <a:latin typeface="ＭＳ 明朝" panose="02020609040205080304" pitchFamily="17" charset="-128"/>
                <a:ea typeface="ＭＳ 明朝" panose="02020609040205080304" pitchFamily="17" charset="-128"/>
                <a:cs typeface="ＭＳ明朝"/>
              </a:rPr>
              <a:t>または、</a:t>
            </a:r>
            <a:r>
              <a:rPr lang="ja-JP" altLang="ja-JP" sz="1100" kern="0" dirty="0">
                <a:latin typeface="ＭＳ 明朝" panose="02020609040205080304" pitchFamily="17" charset="-128"/>
                <a:ea typeface="ＭＳ 明朝" panose="02020609040205080304" pitchFamily="17" charset="-128"/>
                <a:cs typeface="ＭＳ明朝"/>
              </a:rPr>
              <a:t>新たに</a:t>
            </a:r>
            <a:r>
              <a:rPr lang="en-US" altLang="ja-JP" sz="1100" kern="0" dirty="0">
                <a:latin typeface="ＭＳ 明朝" panose="02020609040205080304" pitchFamily="17" charset="-128"/>
                <a:ea typeface="ＭＳ 明朝" panose="02020609040205080304" pitchFamily="17" charset="-128"/>
                <a:cs typeface="ＭＳ明朝"/>
              </a:rPr>
              <a:t>65 </a:t>
            </a:r>
            <a:r>
              <a:rPr lang="ja-JP" altLang="ja-JP" sz="1100" kern="0" dirty="0">
                <a:latin typeface="ＭＳ 明朝" panose="02020609040205080304" pitchFamily="17" charset="-128"/>
                <a:ea typeface="ＭＳ 明朝" panose="02020609040205080304" pitchFamily="17" charset="-128"/>
                <a:cs typeface="ＭＳ明朝"/>
              </a:rPr>
              <a:t>歳未満の者に３日以上オペレーターとして従事させ、後継者育成に取り組む</a:t>
            </a:r>
            <a:r>
              <a:rPr lang="ja-JP" altLang="en-US" sz="1100" kern="0" dirty="0">
                <a:latin typeface="ＭＳ 明朝" panose="02020609040205080304" pitchFamily="17" charset="-128"/>
                <a:ea typeface="ＭＳ 明朝" panose="02020609040205080304" pitchFamily="17" charset="-128"/>
                <a:cs typeface="ＭＳ明朝"/>
              </a:rPr>
              <a:t>農業法人</a:t>
            </a:r>
            <a:r>
              <a:rPr lang="ja-JP" altLang="ja-JP" sz="1100" kern="0" dirty="0">
                <a:latin typeface="ＭＳ 明朝" panose="02020609040205080304" pitchFamily="17" charset="-128"/>
                <a:ea typeface="ＭＳ 明朝" panose="02020609040205080304" pitchFamily="17" charset="-128"/>
                <a:cs typeface="ＭＳ明朝"/>
              </a:rPr>
              <a:t>を含</a:t>
            </a:r>
            <a:r>
              <a:rPr lang="ja-JP" altLang="en-US" sz="1100" kern="0" dirty="0">
                <a:latin typeface="ＭＳ 明朝" panose="02020609040205080304" pitchFamily="17" charset="-128"/>
                <a:ea typeface="ＭＳ 明朝" panose="02020609040205080304" pitchFamily="17" charset="-128"/>
                <a:cs typeface="ＭＳ明朝"/>
              </a:rPr>
              <a:t>む。</a:t>
            </a:r>
            <a:endParaRPr lang="en-US" altLang="ja-JP" sz="1100" kern="0" dirty="0">
              <a:latin typeface="ＭＳ 明朝" panose="02020609040205080304" pitchFamily="17" charset="-128"/>
              <a:ea typeface="ＭＳ 明朝" panose="02020609040205080304" pitchFamily="17" charset="-128"/>
              <a:cs typeface="ＭＳ明朝"/>
            </a:endParaRPr>
          </a:p>
          <a:p>
            <a:pPr marL="0" indent="0" defTabSz="957816">
              <a:lnSpc>
                <a:spcPts val="1600"/>
              </a:lnSpc>
              <a:spcBef>
                <a:spcPts val="0"/>
              </a:spcBef>
              <a:buNone/>
            </a:pPr>
            <a:r>
              <a:rPr lang="ja-JP" altLang="en-US" sz="1200" dirty="0">
                <a:latin typeface="+mj-ea"/>
                <a:ea typeface="+mj-ea"/>
              </a:rPr>
              <a:t>２　法人運営プロフェッショナル人材活用事業</a:t>
            </a:r>
            <a:endParaRPr lang="en-US" altLang="ja-JP" sz="1200" dirty="0">
              <a:latin typeface="+mj-ea"/>
              <a:ea typeface="+mj-ea"/>
            </a:endParaRPr>
          </a:p>
          <a:p>
            <a:pPr marL="179388" indent="-179388" defTabSz="957816">
              <a:lnSpc>
                <a:spcPts val="1600"/>
              </a:lnSpc>
              <a:spcBef>
                <a:spcPts val="0"/>
              </a:spcBef>
              <a:buNone/>
            </a:pPr>
            <a:r>
              <a:rPr lang="ja-JP" altLang="en-US" sz="1200" dirty="0">
                <a:latin typeface="ＭＳ 明朝" panose="02020609040205080304" pitchFamily="17" charset="-128"/>
                <a:ea typeface="ＭＳ 明朝" panose="02020609040205080304" pitchFamily="17" charset="-128"/>
              </a:rPr>
              <a:t>　　法人運営プロフェッショナル人材の雇用又はその者への業務委託に必要な賃金</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共済費</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旅費</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報酬</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委託料等を支援。</a:t>
            </a:r>
            <a:endParaRPr lang="en-US" altLang="ja-JP" sz="120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en-US" altLang="ja-JP" sz="1200" dirty="0">
                <a:latin typeface="ＭＳ 明朝" panose="02020609040205080304" pitchFamily="17" charset="-128"/>
                <a:ea typeface="ＭＳ 明朝" panose="02020609040205080304" pitchFamily="17" charset="-128"/>
              </a:rPr>
              <a:t>(1)</a:t>
            </a:r>
            <a:r>
              <a:rPr lang="ja-JP" altLang="en-US" sz="1200" dirty="0">
                <a:latin typeface="ＭＳ 明朝" panose="02020609040205080304" pitchFamily="17" charset="-128"/>
                <a:ea typeface="ＭＳ 明朝" panose="02020609040205080304" pitchFamily="17" charset="-128"/>
              </a:rPr>
              <a:t>対象者　地域計画の目標地図に位置づけられた集落営農組織および</a:t>
            </a:r>
            <a:endParaRPr lang="en-US" altLang="ja-JP" sz="120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ja-JP" altLang="en-US" sz="1200" dirty="0">
                <a:latin typeface="ＭＳ 明朝" panose="02020609040205080304" pitchFamily="17" charset="-128"/>
                <a:ea typeface="ＭＳ 明朝" panose="02020609040205080304" pitchFamily="17" charset="-128"/>
              </a:rPr>
              <a:t>　　　　　 農業法人</a:t>
            </a:r>
            <a:endParaRPr lang="en-US" altLang="ja-JP" sz="1200" dirty="0">
              <a:latin typeface="ＭＳ 明朝" panose="02020609040205080304" pitchFamily="17" charset="-128"/>
              <a:ea typeface="ＭＳ 明朝" panose="02020609040205080304" pitchFamily="17" charset="-128"/>
            </a:endParaRPr>
          </a:p>
          <a:p>
            <a:pPr marL="0" indent="0" defTabSz="957816">
              <a:lnSpc>
                <a:spcPts val="1600"/>
              </a:lnSpc>
              <a:spcBef>
                <a:spcPts val="0"/>
              </a:spcBef>
              <a:buNone/>
            </a:pPr>
            <a:r>
              <a:rPr lang="en-US" altLang="ja-JP" sz="1200" dirty="0">
                <a:latin typeface="ＭＳ 明朝" panose="02020609040205080304" pitchFamily="17" charset="-128"/>
                <a:ea typeface="ＭＳ 明朝" panose="02020609040205080304" pitchFamily="17" charset="-128"/>
              </a:rPr>
              <a:t>(2)</a:t>
            </a:r>
            <a:r>
              <a:rPr lang="ja-JP" altLang="en-US" sz="1200" dirty="0">
                <a:latin typeface="ＭＳ 明朝" panose="02020609040205080304" pitchFamily="17" charset="-128"/>
                <a:ea typeface="ＭＳ 明朝" panose="02020609040205080304" pitchFamily="17" charset="-128"/>
              </a:rPr>
              <a:t>補助率　</a:t>
            </a:r>
            <a:r>
              <a:rPr lang="en-US" altLang="ja-JP" sz="1200" dirty="0">
                <a:latin typeface="ＭＳ 明朝" panose="02020609040205080304" pitchFamily="17" charset="-128"/>
                <a:ea typeface="ＭＳ 明朝" panose="02020609040205080304" pitchFamily="17" charset="-128"/>
              </a:rPr>
              <a:t>1/2</a:t>
            </a:r>
            <a:r>
              <a:rPr lang="ja-JP" altLang="en-US" sz="1200" dirty="0">
                <a:latin typeface="ＭＳ 明朝" panose="02020609040205080304" pitchFamily="17" charset="-128"/>
                <a:ea typeface="ＭＳ 明朝" panose="02020609040205080304" pitchFamily="17" charset="-128"/>
              </a:rPr>
              <a:t>以内（補助上限 </a:t>
            </a:r>
            <a:r>
              <a:rPr lang="en-US" altLang="ja-JP" sz="1200" dirty="0">
                <a:latin typeface="ＭＳ 明朝" panose="02020609040205080304" pitchFamily="17" charset="-128"/>
                <a:ea typeface="ＭＳ 明朝" panose="02020609040205080304" pitchFamily="17" charset="-128"/>
              </a:rPr>
              <a:t>500</a:t>
            </a:r>
            <a:r>
              <a:rPr lang="ja-JP" altLang="en-US" sz="1200" dirty="0">
                <a:latin typeface="ＭＳ 明朝" panose="02020609040205080304" pitchFamily="17" charset="-128"/>
                <a:ea typeface="ＭＳ 明朝" panose="02020609040205080304" pitchFamily="17" charset="-128"/>
              </a:rPr>
              <a:t>千円）</a:t>
            </a:r>
            <a:endParaRPr lang="en-US" altLang="ja-JP" sz="1200" dirty="0">
              <a:latin typeface="+mj-ea"/>
            </a:endParaRPr>
          </a:p>
          <a:p>
            <a:pPr marL="0" indent="0" defTabSz="957816">
              <a:lnSpc>
                <a:spcPct val="100000"/>
              </a:lnSpc>
              <a:spcBef>
                <a:spcPts val="600"/>
              </a:spcBef>
              <a:buNone/>
            </a:pPr>
            <a:r>
              <a:rPr lang="en-US" altLang="ja-JP" sz="1200" dirty="0">
                <a:effectLst>
                  <a:glow rad="165100">
                    <a:schemeClr val="bg1">
                      <a:alpha val="63000"/>
                    </a:schemeClr>
                  </a:glow>
                </a:effectLst>
                <a:latin typeface="ＭＳ ゴシック" panose="020B0609070205080204" pitchFamily="49" charset="-128"/>
                <a:ea typeface="ＭＳ ゴシック" panose="020B0609070205080204" pitchFamily="49" charset="-128"/>
              </a:rPr>
              <a:t>【</a:t>
            </a:r>
            <a:r>
              <a:rPr lang="ja-JP" altLang="en-US" sz="1200" dirty="0">
                <a:effectLst>
                  <a:glow rad="165100">
                    <a:schemeClr val="bg1">
                      <a:alpha val="63000"/>
                    </a:schemeClr>
                  </a:glow>
                </a:effectLst>
                <a:latin typeface="ＭＳ ゴシック" panose="020B0609070205080204" pitchFamily="49" charset="-128"/>
                <a:ea typeface="ＭＳ ゴシック" panose="020B0609070205080204" pitchFamily="49" charset="-128"/>
              </a:rPr>
              <a:t>事業の流れ</a:t>
            </a:r>
            <a:r>
              <a:rPr lang="en-US" altLang="ja-JP" sz="1200" dirty="0">
                <a:effectLst>
                  <a:glow rad="165100">
                    <a:schemeClr val="bg1">
                      <a:alpha val="63000"/>
                    </a:schemeClr>
                  </a:glow>
                </a:effectLst>
                <a:latin typeface="ＭＳ ゴシック" panose="020B0609070205080204" pitchFamily="49" charset="-128"/>
                <a:ea typeface="ＭＳ ゴシック" panose="020B0609070205080204" pitchFamily="49" charset="-128"/>
              </a:rPr>
              <a:t>】</a:t>
            </a:r>
          </a:p>
          <a:p>
            <a:pPr marL="442913" indent="-442913" defTabSz="957816">
              <a:lnSpc>
                <a:spcPct val="100000"/>
              </a:lnSpc>
              <a:spcBef>
                <a:spcPts val="0"/>
              </a:spcBef>
              <a:buNone/>
            </a:pPr>
            <a:endParaRPr lang="en-US" altLang="ja-JP" sz="1200" b="1" dirty="0">
              <a:latin typeface="ＭＳ ゴシック" panose="020B0609070205080204" pitchFamily="49" charset="-128"/>
              <a:ea typeface="ＭＳ ゴシック" panose="020B0609070205080204" pitchFamily="49" charset="-128"/>
            </a:endParaRPr>
          </a:p>
          <a:p>
            <a:pPr marL="442913" indent="-442913" defTabSz="957816">
              <a:lnSpc>
                <a:spcPct val="100000"/>
              </a:lnSpc>
              <a:spcBef>
                <a:spcPts val="0"/>
              </a:spcBef>
              <a:buNone/>
            </a:pPr>
            <a:endParaRPr lang="en-US" altLang="ja-JP" sz="1100" dirty="0">
              <a:solidFill>
                <a:prstClr val="black"/>
              </a:solidFill>
              <a:latin typeface="ＭＳ 明朝" panose="02020609040205080304" pitchFamily="17" charset="-128"/>
              <a:ea typeface="ＭＳ 明朝" panose="02020609040205080304" pitchFamily="17" charset="-128"/>
            </a:endParaRPr>
          </a:p>
        </p:txBody>
      </p:sp>
      <p:sp>
        <p:nvSpPr>
          <p:cNvPr id="6" name="タイトル 1">
            <a:extLst>
              <a:ext uri="{FF2B5EF4-FFF2-40B4-BE49-F238E27FC236}">
                <a16:creationId xmlns:a16="http://schemas.microsoft.com/office/drawing/2014/main" id="{B1553C5B-1738-40D7-A2FE-B2D19EDDD98D}"/>
              </a:ext>
            </a:extLst>
          </p:cNvPr>
          <p:cNvSpPr txBox="1">
            <a:spLocks/>
          </p:cNvSpPr>
          <p:nvPr/>
        </p:nvSpPr>
        <p:spPr>
          <a:xfrm>
            <a:off x="1" y="890052"/>
            <a:ext cx="9905999" cy="974534"/>
          </a:xfrm>
          <a:prstGeom prst="rect">
            <a:avLst/>
          </a:prstGeom>
          <a:ln w="25400" cmpd="sng">
            <a:solidFill>
              <a:schemeClr val="accent1"/>
            </a:solidFill>
          </a:ln>
        </p:spPr>
        <p:txBody>
          <a:bodyPr vert="horz" lIns="91440" tIns="45720" rIns="91440" bIns="45720" rtlCol="0" anchor="t">
            <a:normAutofit fontScale="97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1200" dirty="0">
                <a:latin typeface="+mj-ea"/>
              </a:rPr>
              <a:t>【</a:t>
            </a:r>
            <a:r>
              <a:rPr lang="ja-JP" altLang="en-US" sz="1200" dirty="0">
                <a:latin typeface="+mj-ea"/>
              </a:rPr>
              <a:t>目的</a:t>
            </a:r>
            <a:r>
              <a:rPr lang="en-US" altLang="ja-JP" sz="1200" dirty="0">
                <a:latin typeface="+mj-ea"/>
              </a:rPr>
              <a:t>】</a:t>
            </a:r>
          </a:p>
          <a:p>
            <a:pPr algn="l"/>
            <a:r>
              <a:rPr lang="ja-JP" altLang="en-US" sz="1200" dirty="0">
                <a:latin typeface="ＭＳ 明朝" panose="02020609040205080304" pitchFamily="17" charset="-128"/>
                <a:ea typeface="ＭＳ 明朝" panose="02020609040205080304" pitchFamily="17" charset="-128"/>
              </a:rPr>
              <a:t>　経営の発展段階に応じ、経営の多角化・高度化に必要となる農業機械等の導入経費や活動経費の支援を行うとともに、法人運営に必要な知見を有する人材雇用の支援等を行うことにより、持続可能な力強い本県農業の実現を図る。</a:t>
            </a:r>
            <a:endParaRPr lang="en-US" altLang="ja-JP" sz="1200" dirty="0">
              <a:latin typeface="ＭＳ 明朝" panose="02020609040205080304" pitchFamily="17" charset="-128"/>
              <a:ea typeface="ＭＳ 明朝" panose="02020609040205080304" pitchFamily="17" charset="-128"/>
            </a:endParaRPr>
          </a:p>
          <a:p>
            <a:pPr algn="l">
              <a:spcBef>
                <a:spcPts val="1000"/>
              </a:spcBef>
            </a:pPr>
            <a:r>
              <a:rPr lang="en-US" altLang="ja-JP" sz="1200" dirty="0">
                <a:latin typeface="+mj-ea"/>
              </a:rPr>
              <a:t>【</a:t>
            </a:r>
            <a:r>
              <a:rPr lang="ja-JP" altLang="en-US" sz="1200" dirty="0">
                <a:latin typeface="+mj-ea"/>
              </a:rPr>
              <a:t>関連目標</a:t>
            </a:r>
            <a:r>
              <a:rPr lang="en-US" altLang="ja-JP" sz="1200" dirty="0">
                <a:latin typeface="+mj-ea"/>
              </a:rPr>
              <a:t>】</a:t>
            </a:r>
            <a:r>
              <a:rPr lang="ja-JP" altLang="en-US" sz="1200" dirty="0">
                <a:latin typeface="ＭＳ 明朝" panose="02020609040205080304" pitchFamily="17" charset="-128"/>
                <a:ea typeface="ＭＳ 明朝" panose="02020609040205080304" pitchFamily="17" charset="-128"/>
              </a:rPr>
              <a:t>ひょうご農林水産ビジョン</a:t>
            </a:r>
            <a:r>
              <a:rPr lang="en-US" altLang="ja-JP" sz="1200" dirty="0">
                <a:latin typeface="ＭＳ 明朝" panose="02020609040205080304" pitchFamily="17" charset="-128"/>
                <a:ea typeface="ＭＳ 明朝" panose="02020609040205080304" pitchFamily="17" charset="-128"/>
              </a:rPr>
              <a:t>2035</a:t>
            </a:r>
          </a:p>
          <a:p>
            <a:pPr algn="l">
              <a:spcBef>
                <a:spcPts val="0"/>
              </a:spcBef>
            </a:pPr>
            <a:r>
              <a:rPr lang="ja-JP" altLang="en-US" sz="1200" dirty="0">
                <a:latin typeface="ＭＳ 明朝" panose="02020609040205080304" pitchFamily="17" charset="-128"/>
                <a:ea typeface="ＭＳ 明朝" panose="02020609040205080304" pitchFamily="17" charset="-128"/>
              </a:rPr>
              <a:t>　法人経営体数</a:t>
            </a:r>
            <a:r>
              <a:rPr lang="en-US" altLang="ja-JP" sz="1200" dirty="0">
                <a:latin typeface="ＭＳ 明朝" panose="02020609040205080304" pitchFamily="17" charset="-128"/>
                <a:ea typeface="ＭＳ 明朝" panose="02020609040205080304" pitchFamily="17" charset="-128"/>
              </a:rPr>
              <a:t>1,400</a:t>
            </a:r>
            <a:r>
              <a:rPr lang="ja-JP" altLang="en-US" sz="1200" dirty="0">
                <a:latin typeface="ＭＳ 明朝" panose="02020609040205080304" pitchFamily="17" charset="-128"/>
                <a:ea typeface="ＭＳ 明朝" panose="02020609040205080304" pitchFamily="17" charset="-128"/>
              </a:rPr>
              <a:t>法人、担い手への農地集積率</a:t>
            </a:r>
            <a:r>
              <a:rPr lang="en-US" altLang="ja-JP" sz="1200" dirty="0">
                <a:latin typeface="ＭＳ 明朝" panose="02020609040205080304" pitchFamily="17" charset="-128"/>
                <a:ea typeface="ＭＳ 明朝" panose="02020609040205080304" pitchFamily="17" charset="-128"/>
              </a:rPr>
              <a:t>42.3</a:t>
            </a:r>
            <a:r>
              <a:rPr lang="ja-JP" altLang="en-US" sz="1200" dirty="0">
                <a:latin typeface="ＭＳ 明朝" panose="02020609040205080304" pitchFamily="17" charset="-128"/>
                <a:ea typeface="ＭＳ 明朝" panose="02020609040205080304" pitchFamily="17" charset="-128"/>
              </a:rPr>
              <a:t>％</a:t>
            </a:r>
            <a:endParaRPr lang="en-US" altLang="ja-JP" sz="1200" dirty="0">
              <a:latin typeface="ＭＳ 明朝" panose="02020609040205080304" pitchFamily="17" charset="-128"/>
              <a:ea typeface="ＭＳ 明朝" panose="02020609040205080304" pitchFamily="17" charset="-128"/>
            </a:endParaRPr>
          </a:p>
        </p:txBody>
      </p:sp>
      <p:sp>
        <p:nvSpPr>
          <p:cNvPr id="7" name="サブタイトル 2">
            <a:extLst>
              <a:ext uri="{FF2B5EF4-FFF2-40B4-BE49-F238E27FC236}">
                <a16:creationId xmlns:a16="http://schemas.microsoft.com/office/drawing/2014/main" id="{8126FAE7-34F1-42E2-9148-180056556F54}"/>
              </a:ext>
            </a:extLst>
          </p:cNvPr>
          <p:cNvSpPr txBox="1">
            <a:spLocks/>
          </p:cNvSpPr>
          <p:nvPr/>
        </p:nvSpPr>
        <p:spPr>
          <a:xfrm>
            <a:off x="5069981" y="6256340"/>
            <a:ext cx="4812413" cy="445266"/>
          </a:xfrm>
          <a:prstGeom prst="rect">
            <a:avLst/>
          </a:prstGeom>
          <a:noFill/>
          <a:ln w="25400">
            <a:solidFill>
              <a:srgbClr val="00B050"/>
            </a:solidFill>
            <a:prstDash val="sysDash"/>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1200" dirty="0">
                <a:latin typeface="+mj-ea"/>
                <a:ea typeface="+mj-ea"/>
              </a:rPr>
              <a:t>【</a:t>
            </a:r>
            <a:r>
              <a:rPr lang="ja-JP" altLang="en-US" sz="1200" dirty="0">
                <a:latin typeface="+mj-ea"/>
                <a:ea typeface="+mj-ea"/>
              </a:rPr>
              <a:t>事業所管部署</a:t>
            </a:r>
            <a:r>
              <a:rPr lang="en-US" altLang="ja-JP" sz="1200" dirty="0">
                <a:latin typeface="+mj-ea"/>
                <a:ea typeface="+mj-ea"/>
              </a:rPr>
              <a:t>】</a:t>
            </a:r>
            <a:r>
              <a:rPr lang="en-US" altLang="ja-JP" sz="1200" dirty="0">
                <a:latin typeface="ＭＳ 明朝" panose="02020609040205080304" pitchFamily="17" charset="-128"/>
                <a:ea typeface="ＭＳ 明朝" panose="02020609040205080304" pitchFamily="17" charset="-128"/>
              </a:rPr>
              <a:t>078-362-3409</a:t>
            </a:r>
          </a:p>
          <a:p>
            <a:pPr algn="l">
              <a:spcBef>
                <a:spcPts val="0"/>
              </a:spcBef>
            </a:pPr>
            <a:r>
              <a:rPr lang="ja-JP" altLang="en-US" sz="1200" dirty="0">
                <a:latin typeface="ＭＳ 明朝" panose="02020609040205080304" pitchFamily="17" charset="-128"/>
                <a:ea typeface="ＭＳ 明朝" panose="02020609040205080304" pitchFamily="17" charset="-128"/>
              </a:rPr>
              <a:t>　　農業経営課 集落農業活性化班 経営構造対策担当</a:t>
            </a:r>
          </a:p>
        </p:txBody>
      </p:sp>
      <p:sp>
        <p:nvSpPr>
          <p:cNvPr id="8" name="サブタイトル 2">
            <a:extLst>
              <a:ext uri="{FF2B5EF4-FFF2-40B4-BE49-F238E27FC236}">
                <a16:creationId xmlns:a16="http://schemas.microsoft.com/office/drawing/2014/main" id="{2B180266-2EBA-4C7B-AE7D-918AB1C85DF1}"/>
              </a:ext>
            </a:extLst>
          </p:cNvPr>
          <p:cNvSpPr txBox="1">
            <a:spLocks/>
          </p:cNvSpPr>
          <p:nvPr/>
        </p:nvSpPr>
        <p:spPr>
          <a:xfrm>
            <a:off x="5084621" y="1971003"/>
            <a:ext cx="4821378" cy="4218128"/>
          </a:xfrm>
          <a:prstGeom prst="rect">
            <a:avLst/>
          </a:prstGeom>
          <a:ln w="25400">
            <a:solidFill>
              <a:srgbClr val="7030A0"/>
            </a:solidFill>
            <a:prstDash val="sysDash"/>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50000"/>
              </a:lnSpc>
            </a:pPr>
            <a:r>
              <a:rPr lang="en-US" altLang="ja-JP" sz="1200" dirty="0">
                <a:latin typeface="+mj-ea"/>
                <a:ea typeface="+mj-ea"/>
              </a:rPr>
              <a:t>【</a:t>
            </a:r>
            <a:r>
              <a:rPr lang="ja-JP" altLang="en-US" sz="1200" dirty="0">
                <a:latin typeface="+mj-ea"/>
                <a:ea typeface="+mj-ea"/>
              </a:rPr>
              <a:t>タイプ別説明</a:t>
            </a:r>
            <a:r>
              <a:rPr lang="en-US" altLang="ja-JP" sz="1200" dirty="0">
                <a:latin typeface="+mj-ea"/>
                <a:ea typeface="+mj-ea"/>
              </a:rPr>
              <a:t>】</a:t>
            </a:r>
            <a:r>
              <a:rPr lang="ja-JP" altLang="en-US" sz="1200" dirty="0">
                <a:latin typeface="+mj-ea"/>
                <a:ea typeface="+mj-ea"/>
              </a:rPr>
              <a:t>　</a:t>
            </a:r>
            <a:endParaRPr lang="en-US" altLang="ja-JP" sz="1200" dirty="0">
              <a:latin typeface="ＭＳ 明朝" panose="02020609040205080304" pitchFamily="17" charset="-128"/>
              <a:ea typeface="ＭＳ 明朝" panose="02020609040205080304" pitchFamily="17" charset="-128"/>
            </a:endParaRPr>
          </a:p>
          <a:p>
            <a:pPr algn="l">
              <a:lnSpc>
                <a:spcPct val="100000"/>
              </a:lnSpc>
              <a:spcBef>
                <a:spcPts val="0"/>
              </a:spcBef>
            </a:pPr>
            <a:r>
              <a:rPr lang="ja-JP" altLang="en-US" sz="1200" dirty="0">
                <a:latin typeface="ＭＳ ゴシック" panose="020B0609070205080204" pitchFamily="49" charset="-128"/>
                <a:ea typeface="ＭＳ ゴシック" panose="020B0609070205080204" pitchFamily="49" charset="-128"/>
              </a:rPr>
              <a:t>イ　法人化タイプ</a:t>
            </a:r>
            <a:endParaRPr lang="en-US" altLang="ja-JP" sz="1200" dirty="0">
              <a:latin typeface="ＭＳ ゴシック" panose="020B0609070205080204" pitchFamily="49" charset="-128"/>
              <a:ea typeface="ＭＳ ゴシック" panose="020B0609070205080204" pitchFamily="49" charset="-128"/>
            </a:endParaRPr>
          </a:p>
          <a:p>
            <a:pPr marL="179388" indent="-179388" algn="l">
              <a:lnSpc>
                <a:spcPct val="100000"/>
              </a:lnSpc>
              <a:spcBef>
                <a:spcPts val="0"/>
              </a:spcBef>
            </a:pPr>
            <a:r>
              <a:rPr lang="ja-JP" altLang="en-US" sz="1200" dirty="0">
                <a:latin typeface="+mj-ea"/>
                <a:ea typeface="+mj-ea"/>
              </a:rPr>
              <a:t>　　</a:t>
            </a:r>
            <a:r>
              <a:rPr lang="ja-JP" altLang="en-US" sz="1200" dirty="0">
                <a:latin typeface="ＭＳ 明朝" panose="02020609040205080304" pitchFamily="17" charset="-128"/>
                <a:ea typeface="ＭＳ 明朝" panose="02020609040205080304" pitchFamily="17" charset="-128"/>
              </a:rPr>
              <a:t>法人格を有しない経営体が、法人化をして農業法人を設立した場合。</a:t>
            </a:r>
            <a:endParaRPr lang="en-US" altLang="ja-JP" sz="1200" dirty="0">
              <a:latin typeface="ＭＳ 明朝" panose="02020609040205080304" pitchFamily="17" charset="-128"/>
              <a:ea typeface="ＭＳ 明朝" panose="02020609040205080304" pitchFamily="17" charset="-128"/>
            </a:endParaRPr>
          </a:p>
          <a:p>
            <a:pPr algn="l">
              <a:lnSpc>
                <a:spcPct val="100000"/>
              </a:lnSpc>
              <a:spcBef>
                <a:spcPts val="900"/>
              </a:spcBef>
            </a:pPr>
            <a:r>
              <a:rPr lang="ja-JP" altLang="en-US" sz="1200" dirty="0">
                <a:solidFill>
                  <a:prstClr val="black"/>
                </a:solidFill>
                <a:latin typeface="+mj-ea"/>
                <a:ea typeface="+mj-ea"/>
              </a:rPr>
              <a:t>ロ　雇用拡大タイプ　</a:t>
            </a:r>
            <a:endParaRPr lang="en-US" altLang="ja-JP" sz="1200" dirty="0">
              <a:solidFill>
                <a:prstClr val="black"/>
              </a:solidFill>
              <a:latin typeface="+mj-ea"/>
              <a:ea typeface="+mj-ea"/>
            </a:endParaRPr>
          </a:p>
          <a:p>
            <a:pPr marL="179388" indent="-179388" algn="l">
              <a:lnSpc>
                <a:spcPct val="100000"/>
              </a:lnSpc>
              <a:spcBef>
                <a:spcPts val="0"/>
              </a:spcBef>
            </a:pPr>
            <a:r>
              <a:rPr lang="ja-JP" altLang="en-US" sz="1200" dirty="0">
                <a:solidFill>
                  <a:prstClr val="black"/>
                </a:solidFill>
                <a:latin typeface="+mj-ea"/>
              </a:rPr>
              <a:t>　　　</a:t>
            </a:r>
            <a:r>
              <a:rPr lang="ja-JP" altLang="en-US" sz="1200" dirty="0">
                <a:solidFill>
                  <a:prstClr val="black"/>
                </a:solidFill>
                <a:latin typeface="ＭＳ 明朝" panose="02020609040205080304" pitchFamily="17" charset="-128"/>
                <a:ea typeface="ＭＳ 明朝" panose="02020609040205080304" pitchFamily="17" charset="-128"/>
              </a:rPr>
              <a:t>雇用の拡大に取り組む者で、実施要領の要件を満たす雇用に</a:t>
            </a:r>
            <a:r>
              <a:rPr lang="ja-JP" altLang="en-US" sz="1200" dirty="0">
                <a:latin typeface="ＭＳ 明朝" panose="02020609040205080304" pitchFamily="17" charset="-128"/>
                <a:ea typeface="ＭＳ 明朝" panose="02020609040205080304" pitchFamily="17" charset="-128"/>
              </a:rPr>
              <a:t>取り組む者。</a:t>
            </a:r>
            <a:endParaRPr lang="en-US" altLang="ja-JP" sz="1200" dirty="0">
              <a:latin typeface="ＭＳ 明朝" panose="02020609040205080304" pitchFamily="17" charset="-128"/>
              <a:ea typeface="ＭＳ 明朝" panose="02020609040205080304" pitchFamily="17" charset="-128"/>
            </a:endParaRPr>
          </a:p>
          <a:p>
            <a:pPr marL="179388" indent="-179388" algn="l">
              <a:lnSpc>
                <a:spcPct val="100000"/>
              </a:lnSpc>
              <a:spcBef>
                <a:spcPts val="900"/>
              </a:spcBef>
            </a:pPr>
            <a:r>
              <a:rPr lang="ja-JP" altLang="en-US" sz="1200" dirty="0">
                <a:latin typeface="+mj-ea"/>
                <a:ea typeface="+mj-ea"/>
              </a:rPr>
              <a:t>ハ　広域連携タイプ　</a:t>
            </a:r>
            <a:endParaRPr lang="en-US" altLang="ja-JP" sz="1200" dirty="0">
              <a:latin typeface="+mj-ea"/>
              <a:ea typeface="+mj-ea"/>
            </a:endParaRPr>
          </a:p>
          <a:p>
            <a:pPr marL="179388" indent="-179388" algn="l">
              <a:lnSpc>
                <a:spcPct val="100000"/>
              </a:lnSpc>
              <a:spcBef>
                <a:spcPts val="0"/>
              </a:spcBef>
              <a:tabLst>
                <a:tab pos="4032250" algn="l"/>
              </a:tabLst>
            </a:pPr>
            <a:r>
              <a:rPr lang="ja-JP" altLang="en-US" sz="1200" dirty="0">
                <a:latin typeface="+mj-ea"/>
              </a:rPr>
              <a:t>　　　</a:t>
            </a:r>
            <a:r>
              <a:rPr lang="ja-JP" altLang="en-US" sz="1200" dirty="0">
                <a:latin typeface="ＭＳ 明朝" panose="02020609040205080304" pitchFamily="17" charset="-128"/>
                <a:ea typeface="ＭＳ 明朝" panose="02020609040205080304" pitchFamily="17" charset="-128"/>
              </a:rPr>
              <a:t>集落営農組織が他集落の組織と連携することや、農業法人が他の経営体との合併・統合をする場合等。</a:t>
            </a:r>
            <a:endParaRPr lang="en-US" altLang="ja-JP" sz="1200" dirty="0">
              <a:latin typeface="ＭＳ 明朝" panose="02020609040205080304" pitchFamily="17" charset="-128"/>
              <a:ea typeface="ＭＳ 明朝" panose="02020609040205080304" pitchFamily="17" charset="-128"/>
            </a:endParaRPr>
          </a:p>
          <a:p>
            <a:pPr algn="l" defTabSz="957816">
              <a:lnSpc>
                <a:spcPct val="100000"/>
              </a:lnSpc>
              <a:spcBef>
                <a:spcPts val="900"/>
              </a:spcBef>
            </a:pPr>
            <a:r>
              <a:rPr lang="ja-JP" altLang="en-US" sz="1200" dirty="0">
                <a:latin typeface="+mj-ea"/>
                <a:ea typeface="+mj-ea"/>
              </a:rPr>
              <a:t>二　法人化タイプのうち経営継承</a:t>
            </a:r>
            <a:endParaRPr lang="en-US" altLang="ja-JP" sz="1200" dirty="0">
              <a:latin typeface="+mj-ea"/>
              <a:ea typeface="+mj-ea"/>
            </a:endParaRPr>
          </a:p>
          <a:p>
            <a:pPr marL="179388" algn="l" defTabSz="957816">
              <a:lnSpc>
                <a:spcPct val="100000"/>
              </a:lnSpc>
              <a:spcBef>
                <a:spcPts val="0"/>
              </a:spcBef>
            </a:pPr>
            <a:r>
              <a:rPr lang="ja-JP" altLang="en-US" sz="1100" dirty="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法人の経営継承のため、代表を５歳以上若く、かつ</a:t>
            </a:r>
            <a:r>
              <a:rPr lang="en-US" altLang="ja-JP" sz="1200" dirty="0">
                <a:latin typeface="ＭＳ 明朝" panose="02020609040205080304" pitchFamily="17" charset="-128"/>
                <a:ea typeface="ＭＳ 明朝" panose="02020609040205080304" pitchFamily="17" charset="-128"/>
              </a:rPr>
              <a:t>65</a:t>
            </a:r>
            <a:r>
              <a:rPr lang="ja-JP" altLang="en-US" sz="1200" dirty="0">
                <a:latin typeface="ＭＳ 明朝" panose="02020609040205080304" pitchFamily="17" charset="-128"/>
                <a:ea typeface="ＭＳ 明朝" panose="02020609040205080304" pitchFamily="17" charset="-128"/>
              </a:rPr>
              <a:t>歳未満の者に代表を継承する農業法人。</a:t>
            </a:r>
            <a:endParaRPr lang="en-US" altLang="ja-JP" sz="1200" dirty="0">
              <a:latin typeface="+mj-ea"/>
            </a:endParaRPr>
          </a:p>
        </p:txBody>
      </p:sp>
      <p:sp>
        <p:nvSpPr>
          <p:cNvPr id="17" name="タイトル 1">
            <a:extLst>
              <a:ext uri="{FF2B5EF4-FFF2-40B4-BE49-F238E27FC236}">
                <a16:creationId xmlns:a16="http://schemas.microsoft.com/office/drawing/2014/main" id="{AE3328DC-48EE-4D56-87B3-10B6A302FCF2}"/>
              </a:ext>
            </a:extLst>
          </p:cNvPr>
          <p:cNvSpPr txBox="1">
            <a:spLocks/>
          </p:cNvSpPr>
          <p:nvPr/>
        </p:nvSpPr>
        <p:spPr>
          <a:xfrm>
            <a:off x="0" y="455343"/>
            <a:ext cx="9906000" cy="328293"/>
          </a:xfrm>
          <a:prstGeom prst="rect">
            <a:avLst/>
          </a:prstGeom>
          <a:ln w="25400" cmpd="sng">
            <a:solidFill>
              <a:srgbClr val="00B050"/>
            </a:solidFill>
          </a:ln>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HG丸ｺﾞｼｯｸM-PRO" panose="020F0600000000000000" pitchFamily="50" charset="-128"/>
                <a:ea typeface="HG丸ｺﾞｼｯｸM-PRO" panose="020F0600000000000000" pitchFamily="50" charset="-128"/>
              </a:rPr>
              <a:t>キーワード：スマート農機、農業機械、プロ雇用、法人化、組織化、雇用拡大、広域連携、経営継承、後継者</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42" name="テキスト ボックス 41">
            <a:extLst>
              <a:ext uri="{FF2B5EF4-FFF2-40B4-BE49-F238E27FC236}">
                <a16:creationId xmlns:a16="http://schemas.microsoft.com/office/drawing/2014/main" id="{2871CE67-0CAD-49EE-937B-A895B4E58615}"/>
              </a:ext>
            </a:extLst>
          </p:cNvPr>
          <p:cNvSpPr txBox="1"/>
          <p:nvPr/>
        </p:nvSpPr>
        <p:spPr>
          <a:xfrm>
            <a:off x="2383303" y="6113412"/>
            <a:ext cx="472544" cy="230832"/>
          </a:xfrm>
          <a:prstGeom prst="rect">
            <a:avLst/>
          </a:prstGeom>
          <a:noFill/>
        </p:spPr>
        <p:txBody>
          <a:bodyPr wrap="square" rtlCol="0">
            <a:spAutoFit/>
          </a:bodyPr>
          <a:lstStyle/>
          <a:p>
            <a:r>
              <a:rPr kumimoji="1" lang="ja-JP" altLang="en-US" sz="900" dirty="0"/>
              <a:t>交付</a:t>
            </a:r>
          </a:p>
        </p:txBody>
      </p:sp>
      <p:sp>
        <p:nvSpPr>
          <p:cNvPr id="10" name="四角形: 角を丸くする 9">
            <a:extLst>
              <a:ext uri="{FF2B5EF4-FFF2-40B4-BE49-F238E27FC236}">
                <a16:creationId xmlns:a16="http://schemas.microsoft.com/office/drawing/2014/main" id="{502C623A-3B4C-4DE5-AF30-50F3E6EB242B}"/>
              </a:ext>
            </a:extLst>
          </p:cNvPr>
          <p:cNvSpPr/>
          <p:nvPr/>
        </p:nvSpPr>
        <p:spPr>
          <a:xfrm>
            <a:off x="4236565" y="6038283"/>
            <a:ext cx="711606" cy="352505"/>
          </a:xfrm>
          <a:prstGeom prst="roundRect">
            <a:avLst>
              <a:gd name="adj" fmla="val 94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本庁</a:t>
            </a:r>
          </a:p>
        </p:txBody>
      </p:sp>
      <p:sp>
        <p:nvSpPr>
          <p:cNvPr id="30" name="四角形: 角を丸くする 29">
            <a:extLst>
              <a:ext uri="{FF2B5EF4-FFF2-40B4-BE49-F238E27FC236}">
                <a16:creationId xmlns:a16="http://schemas.microsoft.com/office/drawing/2014/main" id="{665531D9-E35D-4483-8D0C-CE0844BCE356}"/>
              </a:ext>
            </a:extLst>
          </p:cNvPr>
          <p:cNvSpPr/>
          <p:nvPr/>
        </p:nvSpPr>
        <p:spPr>
          <a:xfrm>
            <a:off x="2922299" y="6038284"/>
            <a:ext cx="711606" cy="352505"/>
          </a:xfrm>
          <a:prstGeom prst="roundRect">
            <a:avLst>
              <a:gd name="adj" fmla="val 94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農林</a:t>
            </a:r>
            <a:endParaRPr kumimoji="1" lang="en-US" altLang="ja-JP" sz="1100" dirty="0"/>
          </a:p>
          <a:p>
            <a:pPr algn="ctr"/>
            <a:r>
              <a:rPr kumimoji="1" lang="ja-JP" altLang="en-US" sz="1100" dirty="0"/>
              <a:t>事務所</a:t>
            </a:r>
          </a:p>
        </p:txBody>
      </p:sp>
      <p:sp>
        <p:nvSpPr>
          <p:cNvPr id="31" name="四角形: 角を丸くする 30">
            <a:extLst>
              <a:ext uri="{FF2B5EF4-FFF2-40B4-BE49-F238E27FC236}">
                <a16:creationId xmlns:a16="http://schemas.microsoft.com/office/drawing/2014/main" id="{8260CEB7-0E48-4CB4-A2AA-BCC224AB0DA3}"/>
              </a:ext>
            </a:extLst>
          </p:cNvPr>
          <p:cNvSpPr/>
          <p:nvPr/>
        </p:nvSpPr>
        <p:spPr>
          <a:xfrm>
            <a:off x="1613726" y="6038285"/>
            <a:ext cx="669386" cy="352505"/>
          </a:xfrm>
          <a:prstGeom prst="roundRect">
            <a:avLst>
              <a:gd name="adj" fmla="val 94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市町</a:t>
            </a:r>
          </a:p>
        </p:txBody>
      </p:sp>
      <p:sp>
        <p:nvSpPr>
          <p:cNvPr id="32" name="四角形: 角を丸くする 31">
            <a:extLst>
              <a:ext uri="{FF2B5EF4-FFF2-40B4-BE49-F238E27FC236}">
                <a16:creationId xmlns:a16="http://schemas.microsoft.com/office/drawing/2014/main" id="{8752CB0F-33D6-4DED-A5A2-BE9C9AD8D457}"/>
              </a:ext>
            </a:extLst>
          </p:cNvPr>
          <p:cNvSpPr/>
          <p:nvPr/>
        </p:nvSpPr>
        <p:spPr>
          <a:xfrm>
            <a:off x="229130" y="6038286"/>
            <a:ext cx="711606" cy="352505"/>
          </a:xfrm>
          <a:prstGeom prst="roundRect">
            <a:avLst>
              <a:gd name="adj" fmla="val 94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t>対象者</a:t>
            </a:r>
          </a:p>
        </p:txBody>
      </p:sp>
      <p:sp>
        <p:nvSpPr>
          <p:cNvPr id="39" name="テキスト ボックス 38">
            <a:extLst>
              <a:ext uri="{FF2B5EF4-FFF2-40B4-BE49-F238E27FC236}">
                <a16:creationId xmlns:a16="http://schemas.microsoft.com/office/drawing/2014/main" id="{D0A3ED27-DBB5-4C2D-A087-F89EF07BD6BA}"/>
              </a:ext>
            </a:extLst>
          </p:cNvPr>
          <p:cNvSpPr txBox="1"/>
          <p:nvPr/>
        </p:nvSpPr>
        <p:spPr>
          <a:xfrm>
            <a:off x="1094870" y="5881299"/>
            <a:ext cx="472544" cy="230832"/>
          </a:xfrm>
          <a:prstGeom prst="rect">
            <a:avLst/>
          </a:prstGeom>
          <a:noFill/>
        </p:spPr>
        <p:txBody>
          <a:bodyPr wrap="square" rtlCol="0">
            <a:spAutoFit/>
          </a:bodyPr>
          <a:lstStyle/>
          <a:p>
            <a:r>
              <a:rPr kumimoji="1" lang="ja-JP" altLang="en-US" sz="900" dirty="0"/>
              <a:t>申請</a:t>
            </a:r>
          </a:p>
        </p:txBody>
      </p:sp>
      <p:sp>
        <p:nvSpPr>
          <p:cNvPr id="40" name="テキスト ボックス 39">
            <a:extLst>
              <a:ext uri="{FF2B5EF4-FFF2-40B4-BE49-F238E27FC236}">
                <a16:creationId xmlns:a16="http://schemas.microsoft.com/office/drawing/2014/main" id="{CDC0F0E5-03DA-4ED8-BE7C-5A0552B902BE}"/>
              </a:ext>
            </a:extLst>
          </p:cNvPr>
          <p:cNvSpPr txBox="1"/>
          <p:nvPr/>
        </p:nvSpPr>
        <p:spPr>
          <a:xfrm>
            <a:off x="2383303" y="5895197"/>
            <a:ext cx="472544" cy="230832"/>
          </a:xfrm>
          <a:prstGeom prst="rect">
            <a:avLst/>
          </a:prstGeom>
          <a:noFill/>
        </p:spPr>
        <p:txBody>
          <a:bodyPr wrap="square" rtlCol="0">
            <a:spAutoFit/>
          </a:bodyPr>
          <a:lstStyle/>
          <a:p>
            <a:r>
              <a:rPr kumimoji="1" lang="ja-JP" altLang="en-US" sz="900" dirty="0"/>
              <a:t>申請</a:t>
            </a:r>
          </a:p>
        </p:txBody>
      </p:sp>
      <p:sp>
        <p:nvSpPr>
          <p:cNvPr id="41" name="テキスト ボックス 40">
            <a:extLst>
              <a:ext uri="{FF2B5EF4-FFF2-40B4-BE49-F238E27FC236}">
                <a16:creationId xmlns:a16="http://schemas.microsoft.com/office/drawing/2014/main" id="{55F4B982-C632-4DBA-BD77-D1A0C281900A}"/>
              </a:ext>
            </a:extLst>
          </p:cNvPr>
          <p:cNvSpPr txBox="1"/>
          <p:nvPr/>
        </p:nvSpPr>
        <p:spPr>
          <a:xfrm>
            <a:off x="1093499" y="6127395"/>
            <a:ext cx="472544" cy="230832"/>
          </a:xfrm>
          <a:prstGeom prst="rect">
            <a:avLst/>
          </a:prstGeom>
          <a:noFill/>
        </p:spPr>
        <p:txBody>
          <a:bodyPr wrap="square" rtlCol="0">
            <a:spAutoFit/>
          </a:bodyPr>
          <a:lstStyle/>
          <a:p>
            <a:r>
              <a:rPr kumimoji="1" lang="ja-JP" altLang="en-US" sz="900" dirty="0"/>
              <a:t>交付</a:t>
            </a:r>
          </a:p>
        </p:txBody>
      </p:sp>
      <p:sp>
        <p:nvSpPr>
          <p:cNvPr id="43" name="テキスト ボックス 42">
            <a:extLst>
              <a:ext uri="{FF2B5EF4-FFF2-40B4-BE49-F238E27FC236}">
                <a16:creationId xmlns:a16="http://schemas.microsoft.com/office/drawing/2014/main" id="{9C98D079-66AC-40B2-BE83-CD73BEDAEB8F}"/>
              </a:ext>
            </a:extLst>
          </p:cNvPr>
          <p:cNvSpPr txBox="1"/>
          <p:nvPr/>
        </p:nvSpPr>
        <p:spPr>
          <a:xfrm>
            <a:off x="3733944" y="5991786"/>
            <a:ext cx="472544" cy="230832"/>
          </a:xfrm>
          <a:prstGeom prst="rect">
            <a:avLst/>
          </a:prstGeom>
          <a:noFill/>
        </p:spPr>
        <p:txBody>
          <a:bodyPr wrap="square" rtlCol="0">
            <a:spAutoFit/>
          </a:bodyPr>
          <a:lstStyle/>
          <a:p>
            <a:r>
              <a:rPr kumimoji="1" lang="ja-JP" altLang="en-US" sz="900" dirty="0"/>
              <a:t>協議</a:t>
            </a:r>
          </a:p>
        </p:txBody>
      </p:sp>
      <p:cxnSp>
        <p:nvCxnSpPr>
          <p:cNvPr id="51" name="直線矢印コネクタ 50">
            <a:extLst>
              <a:ext uri="{FF2B5EF4-FFF2-40B4-BE49-F238E27FC236}">
                <a16:creationId xmlns:a16="http://schemas.microsoft.com/office/drawing/2014/main" id="{A6A007FF-F5AE-4CEC-8266-440AD17809DA}"/>
              </a:ext>
            </a:extLst>
          </p:cNvPr>
          <p:cNvCxnSpPr>
            <a:cxnSpLocks/>
          </p:cNvCxnSpPr>
          <p:nvPr/>
        </p:nvCxnSpPr>
        <p:spPr>
          <a:xfrm>
            <a:off x="984762" y="6126029"/>
            <a:ext cx="62935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54" name="直線矢印コネクタ 53">
            <a:extLst>
              <a:ext uri="{FF2B5EF4-FFF2-40B4-BE49-F238E27FC236}">
                <a16:creationId xmlns:a16="http://schemas.microsoft.com/office/drawing/2014/main" id="{B6272F00-A886-43C7-8395-3BDCA2F5B8A7}"/>
              </a:ext>
            </a:extLst>
          </p:cNvPr>
          <p:cNvCxnSpPr>
            <a:cxnSpLocks/>
          </p:cNvCxnSpPr>
          <p:nvPr/>
        </p:nvCxnSpPr>
        <p:spPr>
          <a:xfrm>
            <a:off x="2304896" y="6126029"/>
            <a:ext cx="62935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55" name="直線矢印コネクタ 54">
            <a:extLst>
              <a:ext uri="{FF2B5EF4-FFF2-40B4-BE49-F238E27FC236}">
                <a16:creationId xmlns:a16="http://schemas.microsoft.com/office/drawing/2014/main" id="{4079514D-B387-455C-945F-54D9CBB72A9B}"/>
              </a:ext>
            </a:extLst>
          </p:cNvPr>
          <p:cNvCxnSpPr>
            <a:cxnSpLocks/>
          </p:cNvCxnSpPr>
          <p:nvPr/>
        </p:nvCxnSpPr>
        <p:spPr>
          <a:xfrm>
            <a:off x="3635872" y="6211586"/>
            <a:ext cx="629358" cy="0"/>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56" name="直線矢印コネクタ 55">
            <a:extLst>
              <a:ext uri="{FF2B5EF4-FFF2-40B4-BE49-F238E27FC236}">
                <a16:creationId xmlns:a16="http://schemas.microsoft.com/office/drawing/2014/main" id="{A1B5A487-067F-464F-8B2C-76E2377AD22F}"/>
              </a:ext>
            </a:extLst>
          </p:cNvPr>
          <p:cNvCxnSpPr>
            <a:cxnSpLocks/>
          </p:cNvCxnSpPr>
          <p:nvPr/>
        </p:nvCxnSpPr>
        <p:spPr>
          <a:xfrm flipH="1">
            <a:off x="984762" y="6335247"/>
            <a:ext cx="62935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57" name="直線矢印コネクタ 56">
            <a:extLst>
              <a:ext uri="{FF2B5EF4-FFF2-40B4-BE49-F238E27FC236}">
                <a16:creationId xmlns:a16="http://schemas.microsoft.com/office/drawing/2014/main" id="{4DAA37F1-486C-4DC5-B1FF-76412B767BD2}"/>
              </a:ext>
            </a:extLst>
          </p:cNvPr>
          <p:cNvCxnSpPr>
            <a:cxnSpLocks/>
          </p:cNvCxnSpPr>
          <p:nvPr/>
        </p:nvCxnSpPr>
        <p:spPr>
          <a:xfrm flipH="1">
            <a:off x="2276041" y="6335247"/>
            <a:ext cx="62935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1" name="テキスト ボックス 10">
            <a:extLst>
              <a:ext uri="{FF2B5EF4-FFF2-40B4-BE49-F238E27FC236}">
                <a16:creationId xmlns:a16="http://schemas.microsoft.com/office/drawing/2014/main" id="{33E96ABA-14AB-4ED7-BFCD-4C7671497554}"/>
              </a:ext>
            </a:extLst>
          </p:cNvPr>
          <p:cNvSpPr txBox="1"/>
          <p:nvPr/>
        </p:nvSpPr>
        <p:spPr>
          <a:xfrm>
            <a:off x="5105614" y="4901867"/>
            <a:ext cx="3221899" cy="646331"/>
          </a:xfrm>
          <a:prstGeom prst="rect">
            <a:avLst/>
          </a:prstGeom>
          <a:noFill/>
        </p:spPr>
        <p:txBody>
          <a:bodyPr wrap="square" rtlCol="0">
            <a:spAutoFit/>
          </a:bodyPr>
          <a:lstStyle/>
          <a:p>
            <a:r>
              <a:rPr lang="ja-JP" altLang="en-US" sz="1200" dirty="0">
                <a:solidFill>
                  <a:prstClr val="black"/>
                </a:solidFill>
                <a:latin typeface="+mj-ea"/>
                <a:ea typeface="+mj-ea"/>
              </a:rPr>
              <a:t>ホ　組織化タイプ</a:t>
            </a:r>
            <a:endParaRPr lang="en-US" altLang="ja-JP" sz="1200" dirty="0">
              <a:solidFill>
                <a:prstClr val="black"/>
              </a:solidFill>
              <a:latin typeface="+mj-ea"/>
              <a:ea typeface="+mj-ea"/>
            </a:endParaRPr>
          </a:p>
          <a:p>
            <a:pPr marL="179388"/>
            <a:r>
              <a:rPr lang="ja-JP" altLang="en-US" sz="1200" dirty="0">
                <a:solidFill>
                  <a:prstClr val="black"/>
                </a:solidFill>
                <a:latin typeface="ＭＳ 明朝" panose="02020609040205080304" pitchFamily="17" charset="-128"/>
                <a:ea typeface="ＭＳ 明朝" panose="02020609040205080304" pitchFamily="17" charset="-128"/>
              </a:rPr>
              <a:t>　法人格を有しない集落営農組織の設立に取り組む場合等。</a:t>
            </a:r>
            <a:endParaRPr lang="en-US" altLang="ja-JP" sz="1200" dirty="0">
              <a:solidFill>
                <a:prstClr val="black"/>
              </a:solidFill>
              <a:latin typeface="ＭＳ 明朝" panose="02020609040205080304" pitchFamily="17" charset="-128"/>
              <a:ea typeface="ＭＳ 明朝" panose="02020609040205080304" pitchFamily="17" charset="-128"/>
            </a:endParaRPr>
          </a:p>
        </p:txBody>
      </p:sp>
      <p:pic>
        <p:nvPicPr>
          <p:cNvPr id="12" name="図 11">
            <a:extLst>
              <a:ext uri="{FF2B5EF4-FFF2-40B4-BE49-F238E27FC236}">
                <a16:creationId xmlns:a16="http://schemas.microsoft.com/office/drawing/2014/main" id="{DAD6A9DC-D48D-48A4-9B1E-07F796CD0289}"/>
              </a:ext>
            </a:extLst>
          </p:cNvPr>
          <p:cNvPicPr>
            <a:picLocks noChangeAspect="1"/>
          </p:cNvPicPr>
          <p:nvPr/>
        </p:nvPicPr>
        <p:blipFill>
          <a:blip r:embed="rId2"/>
          <a:stretch>
            <a:fillRect/>
          </a:stretch>
        </p:blipFill>
        <p:spPr>
          <a:xfrm>
            <a:off x="8291880" y="4844151"/>
            <a:ext cx="1477669" cy="1281878"/>
          </a:xfrm>
          <a:prstGeom prst="rect">
            <a:avLst/>
          </a:prstGeom>
        </p:spPr>
      </p:pic>
    </p:spTree>
    <p:extLst>
      <p:ext uri="{BB962C8B-B14F-4D97-AF65-F5344CB8AC3E}">
        <p14:creationId xmlns:p14="http://schemas.microsoft.com/office/powerpoint/2010/main" val="42578405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A792722A-4F95-4ECF-9749-318595CDB7F6}" vid="{731BDA0F-136C-442D-B7DC-3F6D557576C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975</TotalTime>
  <Words>538</Words>
  <Application>Microsoft Office PowerPoint</Application>
  <PresentationFormat>A4 210 x 297 mm</PresentationFormat>
  <Paragraphs>44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ゴシック</vt:lpstr>
      <vt:lpstr>ＭＳ 明朝</vt:lpstr>
      <vt:lpstr>游ゴシック</vt:lpstr>
      <vt:lpstr>Arial</vt:lpstr>
      <vt:lpstr>Arial Black</vt:lpstr>
      <vt:lpstr>Office テーマ</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小濱　礼子</dc:creator>
  <cp:lastModifiedBy>小岩　大介</cp:lastModifiedBy>
  <cp:revision>102</cp:revision>
  <cp:lastPrinted>2026-02-20T07:01:23Z</cp:lastPrinted>
  <dcterms:created xsi:type="dcterms:W3CDTF">2021-10-27T05:15:34Z</dcterms:created>
  <dcterms:modified xsi:type="dcterms:W3CDTF">2026-02-27T00:21:32Z</dcterms:modified>
</cp:coreProperties>
</file>