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906000" cy="6858000" type="A4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小濱　礼子" initials="小濱　礼子" lastIdx="0" clrIdx="0">
    <p:extLst>
      <p:ext uri="{19B8F6BF-5375-455C-9EA6-DF929625EA0E}">
        <p15:presenceInfo xmlns:p15="http://schemas.microsoft.com/office/powerpoint/2012/main" userId="S-1-5-21-1541771364-2437677120-2137657205-16534" providerId="AD"/>
      </p:ext>
    </p:extLst>
  </p:cmAuthor>
  <p:cmAuthor id="2" name="仲田　一雄" initials="仲田　一雄" lastIdx="1" clrIdx="1">
    <p:extLst>
      <p:ext uri="{19B8F6BF-5375-455C-9EA6-DF929625EA0E}">
        <p15:presenceInfo xmlns:p15="http://schemas.microsoft.com/office/powerpoint/2012/main" userId="S-1-5-21-1541771364-2437677120-2137657205-386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9483"/>
    <a:srgbClr val="FFFF99"/>
    <a:srgbClr val="F8F8F8"/>
    <a:srgbClr val="FFFF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4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78428" cy="513508"/>
          </a:xfrm>
          <a:prstGeom prst="rect">
            <a:avLst/>
          </a:prstGeom>
        </p:spPr>
        <p:txBody>
          <a:bodyPr vert="horz" lIns="95468" tIns="47735" rIns="95468" bIns="4773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4" y="3"/>
            <a:ext cx="3078428" cy="513508"/>
          </a:xfrm>
          <a:prstGeom prst="rect">
            <a:avLst/>
          </a:prstGeom>
        </p:spPr>
        <p:txBody>
          <a:bodyPr vert="horz" lIns="95468" tIns="47735" rIns="95468" bIns="47735" rtlCol="0"/>
          <a:lstStyle>
            <a:lvl1pPr algn="r">
              <a:defRPr sz="1300"/>
            </a:lvl1pPr>
          </a:lstStyle>
          <a:p>
            <a:fld id="{F4AFB1F7-AB66-470C-8B24-68DADE2DF3D9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58863" y="1279525"/>
            <a:ext cx="498633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8" tIns="47735" rIns="95468" bIns="4773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12"/>
            <a:ext cx="5683250" cy="4029879"/>
          </a:xfrm>
          <a:prstGeom prst="rect">
            <a:avLst/>
          </a:prstGeom>
        </p:spPr>
        <p:txBody>
          <a:bodyPr vert="horz" lIns="95468" tIns="47735" rIns="95468" bIns="4773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1109"/>
            <a:ext cx="3078428" cy="513507"/>
          </a:xfrm>
          <a:prstGeom prst="rect">
            <a:avLst/>
          </a:prstGeom>
        </p:spPr>
        <p:txBody>
          <a:bodyPr vert="horz" lIns="95468" tIns="47735" rIns="95468" bIns="4773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4" y="9721109"/>
            <a:ext cx="3078428" cy="513507"/>
          </a:xfrm>
          <a:prstGeom prst="rect">
            <a:avLst/>
          </a:prstGeom>
        </p:spPr>
        <p:txBody>
          <a:bodyPr vert="horz" lIns="95468" tIns="47735" rIns="95468" bIns="47735" rtlCol="0" anchor="b"/>
          <a:lstStyle>
            <a:lvl1pPr algn="r">
              <a:defRPr sz="1300"/>
            </a:lvl1pPr>
          </a:lstStyle>
          <a:p>
            <a:fld id="{8463888B-7022-4D8B-A6F3-7593844A72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469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94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256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61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857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48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54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02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67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71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503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437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E02E7-C2AA-4B2A-B348-FED4A6B34DC8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14E26-2483-49A6-BD16-549090905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68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91837" y="5783"/>
            <a:ext cx="8894619" cy="408564"/>
          </a:xfrm>
        </p:spPr>
        <p:txBody>
          <a:bodyPr>
            <a:normAutofit/>
          </a:bodyPr>
          <a:lstStyle/>
          <a:p>
            <a:pPr algn="l"/>
            <a:r>
              <a:rPr lang="ja-JP" altLang="en-US" sz="1400" dirty="0"/>
              <a:t>事業名　農地有効活用総合対策事業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674" y="1134319"/>
            <a:ext cx="4851448" cy="5580000"/>
          </a:xfrm>
          <a:ln w="25400">
            <a:solidFill>
              <a:schemeClr val="accent2"/>
            </a:solidFill>
            <a:prstDash val="sysDash"/>
          </a:ln>
        </p:spPr>
        <p:txBody>
          <a:bodyPr vert="horz" lIns="36000" tIns="72000" rIns="36000" bIns="36000" rtlCol="0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ja-JP" sz="1100" dirty="0">
                <a:latin typeface="+mj-ea"/>
                <a:ea typeface="+mj-ea"/>
              </a:rPr>
              <a:t>【</a:t>
            </a:r>
            <a:r>
              <a:rPr lang="ja-JP" altLang="en-US" sz="1100" dirty="0">
                <a:latin typeface="+mj-ea"/>
                <a:ea typeface="+mj-ea"/>
              </a:rPr>
              <a:t>事業の内容</a:t>
            </a:r>
            <a:r>
              <a:rPr lang="en-US" altLang="ja-JP" sz="1100" dirty="0">
                <a:latin typeface="+mj-ea"/>
                <a:ea typeface="+mj-ea"/>
              </a:rPr>
              <a:t>】</a:t>
            </a:r>
          </a:p>
          <a:p>
            <a:pPr algn="l">
              <a:lnSpc>
                <a:spcPts val="600"/>
              </a:lnSpc>
              <a:spcBef>
                <a:spcPts val="0"/>
              </a:spcBef>
            </a:pPr>
            <a:r>
              <a:rPr lang="en-US" altLang="ja-JP" sz="1100" dirty="0">
                <a:latin typeface="+mj-ea"/>
                <a:ea typeface="+mj-ea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100" dirty="0">
                <a:latin typeface="+mj-ea"/>
                <a:ea typeface="+mj-ea"/>
              </a:rPr>
              <a:t> </a:t>
            </a:r>
            <a:r>
              <a:rPr lang="ja-JP" altLang="en-US" sz="1200" dirty="0">
                <a:latin typeface="+mj-ea"/>
                <a:ea typeface="+mj-ea"/>
              </a:rPr>
              <a:t>１</a:t>
            </a:r>
            <a:r>
              <a:rPr lang="en-US" altLang="ja-JP" sz="1200" dirty="0">
                <a:latin typeface="+mj-ea"/>
                <a:ea typeface="+mj-ea"/>
              </a:rPr>
              <a:t>.</a:t>
            </a:r>
            <a:r>
              <a:rPr lang="ja-JP" altLang="en-US" sz="1200" dirty="0">
                <a:latin typeface="+mj-ea"/>
                <a:ea typeface="+mj-ea"/>
              </a:rPr>
              <a:t>耕作放棄地再生・活用支援</a:t>
            </a:r>
            <a:endParaRPr lang="en-US" altLang="ja-JP" sz="1200" dirty="0">
              <a:latin typeface="+mj-ea"/>
              <a:ea typeface="+mj-ea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支援対象：農地利用者（所有者を除く）が行う耕作放棄地の再生作業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  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等の取組を支援。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(2)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事業主体：市町、農業委員会　等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(3)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対象農地：事業実施年度の前年度から当該年度の間に農地利用者が農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  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地中間管理機構から借り受ける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号遊休農地又は再生困難な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  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農地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 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農地利用者本人が耕作せず荒廃化した場合は対象外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(4)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補助率：定額（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１号遊休農地：</a:t>
            </a:r>
            <a:r>
              <a:rPr lang="en-US" altLang="ja-JP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30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千円</a:t>
            </a:r>
            <a:r>
              <a:rPr lang="en-US" altLang="ja-JP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/10a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、再生困難な農地：</a:t>
            </a:r>
            <a:r>
              <a:rPr lang="en-US" altLang="ja-JP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50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千円</a:t>
            </a:r>
            <a:r>
              <a:rPr lang="en-US" altLang="ja-JP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/10a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1200" dirty="0">
              <a:latin typeface="+mj-ea"/>
              <a:ea typeface="+mj-ea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200" dirty="0">
                <a:latin typeface="+mj-ea"/>
                <a:ea typeface="+mj-ea"/>
              </a:rPr>
              <a:t> </a:t>
            </a:r>
            <a:r>
              <a:rPr lang="ja-JP" altLang="en-US" sz="1200" dirty="0">
                <a:latin typeface="+mj-ea"/>
                <a:ea typeface="+mj-ea"/>
              </a:rPr>
              <a:t>２</a:t>
            </a:r>
            <a:r>
              <a:rPr lang="en-US" altLang="ja-JP" sz="1200" dirty="0">
                <a:latin typeface="+mj-ea"/>
                <a:ea typeface="+mj-ea"/>
              </a:rPr>
              <a:t>.</a:t>
            </a:r>
            <a:r>
              <a:rPr lang="ja-JP" altLang="en-US" sz="1200" dirty="0">
                <a:latin typeface="+mj-ea"/>
                <a:ea typeface="+mj-ea"/>
              </a:rPr>
              <a:t>耕作放棄地粗放的利用支援（国事業：最適土地利用総合対策）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200" dirty="0">
                <a:latin typeface="+mj-ea"/>
                <a:ea typeface="+mj-ea"/>
              </a:rPr>
              <a:t> 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支援対象：土地利用構想の策定、農地の粗放的利用に係る実証等の経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     費を支援。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(2)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事業主体：市町、農業委員会、地域協議会　等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(3)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補助率：</a:t>
            </a:r>
            <a:r>
              <a:rPr kumimoji="1" lang="ja-JP" altLang="en-US" sz="11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+mn-cs"/>
              </a:rPr>
              <a:t>農用地保全推進事業（ソフト）　</a:t>
            </a:r>
            <a:r>
              <a:rPr kumimoji="1" lang="zh-TW" altLang="en-US" sz="11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+mn-cs"/>
              </a:rPr>
              <a:t>定額（上限</a:t>
            </a:r>
            <a:r>
              <a:rPr kumimoji="1" lang="en-US" altLang="zh-TW" sz="11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+mn-cs"/>
              </a:rPr>
              <a:t>1,000</a:t>
            </a:r>
            <a:r>
              <a:rPr kumimoji="1" lang="zh-TW" altLang="en-US" sz="11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+mn-cs"/>
              </a:rPr>
              <a:t>万円）</a:t>
            </a:r>
            <a:endParaRPr kumimoji="1" lang="en-US" altLang="ja-JP" sz="1100" b="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+mn-cs"/>
              </a:rPr>
              <a:t>                     農用地保全整備事業（ハード）　</a:t>
            </a:r>
            <a:r>
              <a:rPr kumimoji="1" lang="en-US" altLang="ja-JP" sz="11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+mn-cs"/>
              </a:rPr>
              <a:t>5.5/10</a:t>
            </a:r>
            <a:r>
              <a:rPr kumimoji="1" lang="ja-JP" altLang="en-US" sz="11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+mn-cs"/>
              </a:rPr>
              <a:t>以内</a:t>
            </a:r>
            <a:r>
              <a:rPr kumimoji="1" lang="zh-TW" altLang="en-US" sz="11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+mn-cs"/>
              </a:rPr>
              <a:t>（上限</a:t>
            </a:r>
            <a:r>
              <a:rPr kumimoji="1" lang="en-US" altLang="zh-TW" sz="11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+mn-cs"/>
              </a:rPr>
              <a:t>2,000</a:t>
            </a:r>
            <a:r>
              <a:rPr kumimoji="1" lang="zh-TW" altLang="en-US" sz="1100" b="0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  <a:cs typeface="+mn-cs"/>
              </a:rPr>
              <a:t>万円）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200" dirty="0">
                <a:latin typeface="+mj-ea"/>
                <a:ea typeface="+mj-ea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200" dirty="0">
                <a:latin typeface="+mj-ea"/>
                <a:ea typeface="+mj-ea"/>
              </a:rPr>
              <a:t>３</a:t>
            </a:r>
            <a:r>
              <a:rPr lang="en-US" altLang="ja-JP" sz="1200" dirty="0">
                <a:latin typeface="+mj-ea"/>
                <a:ea typeface="+mj-ea"/>
              </a:rPr>
              <a:t>.</a:t>
            </a:r>
            <a:r>
              <a:rPr lang="ja-JP" altLang="en-US" sz="1200" dirty="0">
                <a:latin typeface="+mj-ea"/>
                <a:ea typeface="+mj-ea"/>
              </a:rPr>
              <a:t>耕作条件改善支援</a:t>
            </a:r>
            <a:endParaRPr lang="en-US" altLang="ja-JP" sz="1200" dirty="0">
              <a:latin typeface="+mj-ea"/>
              <a:ea typeface="+mj-ea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支援対象：農地利用者が借り受ける農地の耕作条件改善（石礫除去）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 の取組を支援。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(2)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事業主体：市町、農業委員会　等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(3)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対象農地：事業実施年度の前年度から当該年度の間に農地利用者が農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  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地中間管理機構から借り受ける農地であって、石礫除去の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  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施工に経費を要する農地。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(4)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補助率：定額（</a:t>
            </a:r>
            <a:r>
              <a:rPr lang="en-US" altLang="ja-JP" sz="11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40</a:t>
            </a:r>
            <a:r>
              <a:rPr lang="ja-JP" altLang="en-US" sz="11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千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円</a:t>
            </a:r>
            <a:r>
              <a:rPr lang="en-US" altLang="ja-JP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/10a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、利用者当たりの補助上限額</a:t>
            </a:r>
            <a:r>
              <a:rPr lang="en-US" altLang="ja-JP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160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千円　）</a:t>
            </a:r>
            <a:endParaRPr lang="en-US" altLang="ja-JP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1200" dirty="0">
              <a:latin typeface="+mj-ea"/>
              <a:ea typeface="+mj-ea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ja-JP" sz="1200" dirty="0">
                <a:latin typeface="+mj-ea"/>
                <a:ea typeface="+mj-ea"/>
              </a:rPr>
              <a:t>【</a:t>
            </a:r>
            <a:r>
              <a:rPr lang="ja-JP" altLang="en-US" sz="1200" dirty="0">
                <a:latin typeface="+mj-ea"/>
                <a:ea typeface="+mj-ea"/>
              </a:rPr>
              <a:t>事業の流れ</a:t>
            </a:r>
            <a:r>
              <a:rPr lang="en-US" altLang="ja-JP" sz="1200" dirty="0">
                <a:latin typeface="+mj-ea"/>
                <a:ea typeface="+mj-ea"/>
              </a:rPr>
              <a:t>】</a:t>
            </a:r>
            <a:endParaRPr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3E1946C-4D62-4E98-A56C-E45045BFA532}"/>
              </a:ext>
            </a:extLst>
          </p:cNvPr>
          <p:cNvSpPr txBox="1">
            <a:spLocks/>
          </p:cNvSpPr>
          <p:nvPr/>
        </p:nvSpPr>
        <p:spPr>
          <a:xfrm>
            <a:off x="160674" y="382372"/>
            <a:ext cx="9570683" cy="66830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400"/>
              </a:lnSpc>
            </a:pPr>
            <a:r>
              <a:rPr lang="en-US" altLang="ja-JP" sz="1200" dirty="0">
                <a:latin typeface="+mj-ea"/>
              </a:rPr>
              <a:t>【</a:t>
            </a:r>
            <a:r>
              <a:rPr lang="ja-JP" altLang="en-US" sz="1200" dirty="0">
                <a:latin typeface="+mj-ea"/>
              </a:rPr>
              <a:t>目的</a:t>
            </a:r>
            <a:r>
              <a:rPr lang="en-US" altLang="ja-JP" sz="1200" dirty="0">
                <a:latin typeface="+mj-ea"/>
              </a:rPr>
              <a:t>】</a:t>
            </a:r>
          </a:p>
          <a:p>
            <a:pPr algn="l">
              <a:lnSpc>
                <a:spcPts val="1400"/>
              </a:lnSpc>
            </a:pPr>
            <a:r>
              <a:rPr lang="ja-JP" altLang="en-US" sz="1200" dirty="0">
                <a:latin typeface="+mj-ea"/>
              </a:rPr>
              <a:t>　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耕作放棄地の解消とその発生の防止、農地の耕作条件の改善や保全管理等を一体的に進めることにより、地域の農地を有効活用し、地域農業の持続的発展と集落機能の維持・活性化に資する。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ts val="600"/>
              </a:lnSpc>
            </a:pP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サブタイトル 2">
            <a:extLst>
              <a:ext uri="{FF2B5EF4-FFF2-40B4-BE49-F238E27FC236}">
                <a16:creationId xmlns:a16="http://schemas.microsoft.com/office/drawing/2014/main" id="{0E0B76A0-87AC-4E5F-9D50-449B228CE945}"/>
              </a:ext>
            </a:extLst>
          </p:cNvPr>
          <p:cNvSpPr txBox="1">
            <a:spLocks/>
          </p:cNvSpPr>
          <p:nvPr/>
        </p:nvSpPr>
        <p:spPr>
          <a:xfrm>
            <a:off x="5101727" y="1134319"/>
            <a:ext cx="4638871" cy="5220000"/>
          </a:xfrm>
          <a:prstGeom prst="rect">
            <a:avLst/>
          </a:prstGeom>
          <a:ln w="25400">
            <a:solidFill>
              <a:srgbClr val="7030A0"/>
            </a:solidFill>
            <a:prstDash val="sysDash"/>
          </a:ln>
        </p:spPr>
        <p:txBody>
          <a:bodyPr vert="horz" lIns="108000" tIns="72000" rIns="36000" bIns="3600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100" dirty="0">
                <a:latin typeface="+mj-ea"/>
                <a:ea typeface="+mj-ea"/>
              </a:rPr>
              <a:t>【</a:t>
            </a:r>
            <a:r>
              <a:rPr lang="ja-JP" altLang="en-US" sz="1100" dirty="0">
                <a:latin typeface="+mj-ea"/>
                <a:ea typeface="+mj-ea"/>
              </a:rPr>
              <a:t>事業イメージ</a:t>
            </a:r>
            <a:r>
              <a:rPr lang="en-US" altLang="ja-JP" sz="1100" dirty="0">
                <a:latin typeface="+mj-ea"/>
                <a:ea typeface="+mj-ea"/>
              </a:rPr>
              <a:t>】</a:t>
            </a: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455AA821-F9A1-46B8-B15C-C9AE7439885E}"/>
              </a:ext>
            </a:extLst>
          </p:cNvPr>
          <p:cNvSpPr/>
          <p:nvPr/>
        </p:nvSpPr>
        <p:spPr>
          <a:xfrm>
            <a:off x="5163010" y="1200259"/>
            <a:ext cx="4638870" cy="2769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①農地利用の明確化</a:t>
            </a:r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・地域計画の話し合いの中で農地の利用方法を検討</a:t>
            </a:r>
            <a:endParaRPr lang="en-US" altLang="ja-JP" sz="1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+mj-ea"/>
              </a:rPr>
              <a:t>　　　　　　　▽</a:t>
            </a:r>
            <a:endParaRPr lang="en-US" altLang="ja-JP" sz="1100" dirty="0">
              <a:solidFill>
                <a:schemeClr val="tx1"/>
              </a:solidFill>
              <a:latin typeface="+mj-ea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+mj-ea"/>
              </a:rPr>
              <a:t>②農業上の利用を行う農地の課題解決に本事業を活用</a:t>
            </a:r>
            <a:endParaRPr lang="en-US" altLang="ja-JP" sz="1100" u="sng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・山際の耕作放棄地は放牧利用することとし、</a:t>
            </a:r>
            <a:r>
              <a:rPr lang="en-US" altLang="ja-JP" sz="1100" dirty="0">
                <a:solidFill>
                  <a:schemeClr val="tx1"/>
                </a:solidFill>
                <a:latin typeface="+mj-ea"/>
                <a:ea typeface="+mj-ea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耕作放棄地再生・</a:t>
            </a:r>
            <a:endParaRPr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　　活用支援</a:t>
            </a:r>
            <a:r>
              <a:rPr lang="en-US" altLang="ja-JP" sz="1100" dirty="0">
                <a:solidFill>
                  <a:schemeClr val="tx1"/>
                </a:solidFill>
                <a:latin typeface="+mj-ea"/>
                <a:ea typeface="+mj-ea"/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を活用して電気牧柵等を整備</a:t>
            </a:r>
            <a:endParaRPr lang="en-US" altLang="ja-JP" sz="1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・手を入れれば活用可能な耕作放棄地は、</a:t>
            </a:r>
            <a:r>
              <a:rPr lang="en-US" altLang="ja-JP" sz="1100" dirty="0">
                <a:solidFill>
                  <a:schemeClr val="tx1"/>
                </a:solidFill>
                <a:latin typeface="+mj-ea"/>
                <a:ea typeface="+mj-ea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耕作放棄地再生・活用</a:t>
            </a:r>
            <a:endParaRPr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　　支援</a:t>
            </a:r>
            <a:r>
              <a:rPr lang="en-US" altLang="ja-JP" sz="1100" dirty="0">
                <a:solidFill>
                  <a:schemeClr val="tx1"/>
                </a:solidFill>
                <a:latin typeface="+mj-ea"/>
                <a:ea typeface="+mj-ea"/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を活用して再生作業後に、にんにくを作付け</a:t>
            </a:r>
            <a:endParaRPr lang="en-US" altLang="ja-JP" sz="1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・表層や耕作層に多数の石礫が混在している農地は、</a:t>
            </a:r>
            <a:r>
              <a:rPr lang="en-US" altLang="ja-JP" sz="1100" dirty="0">
                <a:solidFill>
                  <a:schemeClr val="tx1"/>
                </a:solidFill>
                <a:latin typeface="+mj-ea"/>
                <a:ea typeface="+mj-ea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耕作条件改　</a:t>
            </a:r>
            <a:endParaRPr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　　善支援</a:t>
            </a:r>
            <a:r>
              <a:rPr lang="en-US" altLang="ja-JP" sz="1100" dirty="0">
                <a:solidFill>
                  <a:schemeClr val="tx1"/>
                </a:solidFill>
                <a:latin typeface="+mj-ea"/>
                <a:ea typeface="+mj-ea"/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を活用して石礫除去を施してから利用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　　　　　　　▽</a:t>
            </a:r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+mj-ea"/>
              </a:rPr>
              <a:t>③当面農業上の利用を行わない区域は、粗放的利用により農地を保全</a:t>
            </a:r>
            <a:endParaRPr lang="en-US" altLang="ja-JP" sz="1100" dirty="0">
              <a:solidFill>
                <a:schemeClr val="tx1"/>
              </a:solidFill>
              <a:latin typeface="+mj-ea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・農地として管理が困難な耕作放棄地は、</a:t>
            </a:r>
            <a:r>
              <a:rPr lang="en-US" altLang="ja-JP" sz="1100" dirty="0">
                <a:solidFill>
                  <a:schemeClr val="tx1"/>
                </a:solidFill>
                <a:latin typeface="+mj-ea"/>
                <a:ea typeface="+mj-ea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耕作放棄地粗放的利用</a:t>
            </a:r>
            <a:endParaRPr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　　支援</a:t>
            </a:r>
            <a:r>
              <a:rPr lang="en-US" altLang="ja-JP" sz="1100" dirty="0">
                <a:solidFill>
                  <a:schemeClr val="tx1"/>
                </a:solidFill>
                <a:latin typeface="+mj-ea"/>
                <a:ea typeface="+mj-ea"/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を活用し蜜源作物の作付や鳥獣緩衝帯として利用</a:t>
            </a:r>
            <a:endParaRPr lang="en-US" altLang="ja-JP" sz="1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227AD629-7E20-4FE7-B79D-0896FFE42B95}"/>
              </a:ext>
            </a:extLst>
          </p:cNvPr>
          <p:cNvSpPr txBox="1"/>
          <p:nvPr/>
        </p:nvSpPr>
        <p:spPr>
          <a:xfrm>
            <a:off x="5403100" y="5558384"/>
            <a:ext cx="13843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山際や利用の少ない農地は粗放的利用</a:t>
            </a:r>
          </a:p>
        </p:txBody>
      </p:sp>
      <p:sp>
        <p:nvSpPr>
          <p:cNvPr id="134" name="テキスト ボックス 133">
            <a:extLst>
              <a:ext uri="{FF2B5EF4-FFF2-40B4-BE49-F238E27FC236}">
                <a16:creationId xmlns:a16="http://schemas.microsoft.com/office/drawing/2014/main" id="{8D0E46ED-64E5-430F-84F2-4BD121354534}"/>
              </a:ext>
            </a:extLst>
          </p:cNvPr>
          <p:cNvSpPr txBox="1"/>
          <p:nvPr/>
        </p:nvSpPr>
        <p:spPr>
          <a:xfrm>
            <a:off x="5265501" y="5970713"/>
            <a:ext cx="13818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再生・整備して作付け</a:t>
            </a:r>
          </a:p>
        </p:txBody>
      </p:sp>
      <p:cxnSp>
        <p:nvCxnSpPr>
          <p:cNvPr id="82" name="直線コネクタ 81">
            <a:extLst>
              <a:ext uri="{FF2B5EF4-FFF2-40B4-BE49-F238E27FC236}">
                <a16:creationId xmlns:a16="http://schemas.microsoft.com/office/drawing/2014/main" id="{5F313A77-78C6-47FA-AAF9-A9E842E3A469}"/>
              </a:ext>
            </a:extLst>
          </p:cNvPr>
          <p:cNvCxnSpPr>
            <a:cxnSpLocks/>
          </p:cNvCxnSpPr>
          <p:nvPr/>
        </p:nvCxnSpPr>
        <p:spPr>
          <a:xfrm flipV="1">
            <a:off x="8418381" y="5856316"/>
            <a:ext cx="256008" cy="12034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直線コネクタ 137">
            <a:extLst>
              <a:ext uri="{FF2B5EF4-FFF2-40B4-BE49-F238E27FC236}">
                <a16:creationId xmlns:a16="http://schemas.microsoft.com/office/drawing/2014/main" id="{C1227F99-25BB-4C17-BB22-13E9063D8AA5}"/>
              </a:ext>
            </a:extLst>
          </p:cNvPr>
          <p:cNvCxnSpPr>
            <a:cxnSpLocks/>
            <a:endCxn id="106" idx="1"/>
          </p:cNvCxnSpPr>
          <p:nvPr/>
        </p:nvCxnSpPr>
        <p:spPr>
          <a:xfrm flipV="1">
            <a:off x="6516156" y="6000192"/>
            <a:ext cx="399040" cy="93307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直線コネクタ 167">
            <a:extLst>
              <a:ext uri="{FF2B5EF4-FFF2-40B4-BE49-F238E27FC236}">
                <a16:creationId xmlns:a16="http://schemas.microsoft.com/office/drawing/2014/main" id="{BAC342BF-F583-48C2-9333-5EDF4A6C4DAD}"/>
              </a:ext>
            </a:extLst>
          </p:cNvPr>
          <p:cNvCxnSpPr>
            <a:cxnSpLocks/>
            <a:endCxn id="121" idx="1"/>
          </p:cNvCxnSpPr>
          <p:nvPr/>
        </p:nvCxnSpPr>
        <p:spPr>
          <a:xfrm flipV="1">
            <a:off x="6653739" y="5677868"/>
            <a:ext cx="271004" cy="82634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7B50EE8F-9C6F-4439-AD1F-EA01B1F9CD56}"/>
              </a:ext>
            </a:extLst>
          </p:cNvPr>
          <p:cNvGrpSpPr/>
          <p:nvPr/>
        </p:nvGrpSpPr>
        <p:grpSpPr>
          <a:xfrm>
            <a:off x="6858847" y="5216594"/>
            <a:ext cx="1777999" cy="1034600"/>
            <a:chOff x="6753389" y="5179915"/>
            <a:chExt cx="1777999" cy="1034600"/>
          </a:xfrm>
        </p:grpSpPr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1705478E-AE08-4F87-A20E-B43BA5225CFD}"/>
                </a:ext>
              </a:extLst>
            </p:cNvPr>
            <p:cNvGrpSpPr/>
            <p:nvPr/>
          </p:nvGrpSpPr>
          <p:grpSpPr>
            <a:xfrm>
              <a:off x="6838957" y="5179915"/>
              <a:ext cx="1558237" cy="1034600"/>
              <a:chOff x="6838957" y="5179915"/>
              <a:chExt cx="1558237" cy="1034600"/>
            </a:xfrm>
          </p:grpSpPr>
          <p:grpSp>
            <p:nvGrpSpPr>
              <p:cNvPr id="128" name="グループ化 127">
                <a:extLst>
                  <a:ext uri="{FF2B5EF4-FFF2-40B4-BE49-F238E27FC236}">
                    <a16:creationId xmlns:a16="http://schemas.microsoft.com/office/drawing/2014/main" id="{01371EE5-0E32-46E2-8449-CE2EBA594285}"/>
                  </a:ext>
                </a:extLst>
              </p:cNvPr>
              <p:cNvGrpSpPr/>
              <p:nvPr/>
            </p:nvGrpSpPr>
            <p:grpSpPr>
              <a:xfrm>
                <a:off x="6838957" y="5179915"/>
                <a:ext cx="1467377" cy="1034600"/>
                <a:chOff x="7431140" y="4986689"/>
                <a:chExt cx="1467377" cy="1034600"/>
              </a:xfrm>
            </p:grpSpPr>
            <p:pic>
              <p:nvPicPr>
                <p:cNvPr id="124" name="図 123">
                  <a:extLst>
                    <a:ext uri="{FF2B5EF4-FFF2-40B4-BE49-F238E27FC236}">
                      <a16:creationId xmlns:a16="http://schemas.microsoft.com/office/drawing/2014/main" id="{3683F900-E83F-4039-8D6B-0B548D25A61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8336751" y="5114249"/>
                  <a:ext cx="363408" cy="253628"/>
                </a:xfrm>
                <a:prstGeom prst="rect">
                  <a:avLst/>
                </a:prstGeom>
              </p:spPr>
            </p:pic>
            <p:pic>
              <p:nvPicPr>
                <p:cNvPr id="113" name="図 112">
                  <a:extLst>
                    <a:ext uri="{FF2B5EF4-FFF2-40B4-BE49-F238E27FC236}">
                      <a16:creationId xmlns:a16="http://schemas.microsoft.com/office/drawing/2014/main" id="{628FEEF3-C8CD-4337-872E-A33E11C2115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7641639" y="4988525"/>
                  <a:ext cx="350691" cy="244753"/>
                </a:xfrm>
                <a:prstGeom prst="rect">
                  <a:avLst/>
                </a:prstGeom>
              </p:spPr>
            </p:pic>
            <p:pic>
              <p:nvPicPr>
                <p:cNvPr id="115" name="図 114">
                  <a:extLst>
                    <a:ext uri="{FF2B5EF4-FFF2-40B4-BE49-F238E27FC236}">
                      <a16:creationId xmlns:a16="http://schemas.microsoft.com/office/drawing/2014/main" id="{A6ABE701-A3A6-4EEA-8711-E28DF8F7ED6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7431140" y="5030497"/>
                  <a:ext cx="346849" cy="242071"/>
                </a:xfrm>
                <a:prstGeom prst="rect">
                  <a:avLst/>
                </a:prstGeom>
              </p:spPr>
            </p:pic>
            <p:pic>
              <p:nvPicPr>
                <p:cNvPr id="116" name="図 115">
                  <a:extLst>
                    <a:ext uri="{FF2B5EF4-FFF2-40B4-BE49-F238E27FC236}">
                      <a16:creationId xmlns:a16="http://schemas.microsoft.com/office/drawing/2014/main" id="{C2A7ED62-7502-4D40-A999-1812BA8537F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8135877" y="4986689"/>
                  <a:ext cx="351072" cy="245019"/>
                </a:xfrm>
                <a:prstGeom prst="rect">
                  <a:avLst/>
                </a:prstGeom>
              </p:spPr>
            </p:pic>
            <p:pic>
              <p:nvPicPr>
                <p:cNvPr id="122" name="図 121">
                  <a:extLst>
                    <a:ext uri="{FF2B5EF4-FFF2-40B4-BE49-F238E27FC236}">
                      <a16:creationId xmlns:a16="http://schemas.microsoft.com/office/drawing/2014/main" id="{444CF0C9-FB9D-4C4A-A968-F8318D33666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472336" y="5230573"/>
                  <a:ext cx="254315" cy="341363"/>
                </a:xfrm>
                <a:prstGeom prst="rect">
                  <a:avLst/>
                </a:prstGeom>
              </p:spPr>
            </p:pic>
            <p:pic>
              <p:nvPicPr>
                <p:cNvPr id="126" name="図 125">
                  <a:extLst>
                    <a:ext uri="{FF2B5EF4-FFF2-40B4-BE49-F238E27FC236}">
                      <a16:creationId xmlns:a16="http://schemas.microsoft.com/office/drawing/2014/main" id="{8221FB3B-28D4-4264-8DE4-DBFA4E500D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754999" y="5828648"/>
                  <a:ext cx="143518" cy="192641"/>
                </a:xfrm>
                <a:prstGeom prst="rect">
                  <a:avLst/>
                </a:prstGeom>
              </p:spPr>
            </p:pic>
            <p:pic>
              <p:nvPicPr>
                <p:cNvPr id="123" name="図 122">
                  <a:extLst>
                    <a:ext uri="{FF2B5EF4-FFF2-40B4-BE49-F238E27FC236}">
                      <a16:creationId xmlns:a16="http://schemas.microsoft.com/office/drawing/2014/main" id="{510AAE5D-3F20-441A-A558-F5CA581CE25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7917670" y="5025341"/>
                  <a:ext cx="357801" cy="249715"/>
                </a:xfrm>
                <a:prstGeom prst="rect">
                  <a:avLst/>
                </a:prstGeom>
              </p:spPr>
            </p:pic>
          </p:grpSp>
          <p:pic>
            <p:nvPicPr>
              <p:cNvPr id="69" name="図 68">
                <a:extLst>
                  <a:ext uri="{FF2B5EF4-FFF2-40B4-BE49-F238E27FC236}">
                    <a16:creationId xmlns:a16="http://schemas.microsoft.com/office/drawing/2014/main" id="{05805CC8-2A7C-4CC5-BE18-7209AA9241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97989" y="5707829"/>
                <a:ext cx="249230" cy="334537"/>
              </a:xfrm>
              <a:prstGeom prst="rect">
                <a:avLst/>
              </a:prstGeom>
            </p:spPr>
          </p:pic>
          <p:pic>
            <p:nvPicPr>
              <p:cNvPr id="70" name="図 69">
                <a:extLst>
                  <a:ext uri="{FF2B5EF4-FFF2-40B4-BE49-F238E27FC236}">
                    <a16:creationId xmlns:a16="http://schemas.microsoft.com/office/drawing/2014/main" id="{AE3CECEF-0619-43E1-BD3B-80269BBE65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986139" y="5874982"/>
                <a:ext cx="249230" cy="334537"/>
              </a:xfrm>
              <a:prstGeom prst="rect">
                <a:avLst/>
              </a:prstGeom>
            </p:spPr>
          </p:pic>
          <p:pic>
            <p:nvPicPr>
              <p:cNvPr id="171" name="図 170">
                <a:extLst>
                  <a:ext uri="{FF2B5EF4-FFF2-40B4-BE49-F238E27FC236}">
                    <a16:creationId xmlns:a16="http://schemas.microsoft.com/office/drawing/2014/main" id="{65726D56-ECBC-4654-92B8-426D83E314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53676" y="6021855"/>
                <a:ext cx="143518" cy="192641"/>
              </a:xfrm>
              <a:prstGeom prst="rect">
                <a:avLst/>
              </a:prstGeom>
            </p:spPr>
          </p:pic>
        </p:grpSp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70A44E7E-048A-425C-A310-1BA0F566B852}"/>
                </a:ext>
              </a:extLst>
            </p:cNvPr>
            <p:cNvGrpSpPr/>
            <p:nvPr/>
          </p:nvGrpSpPr>
          <p:grpSpPr>
            <a:xfrm>
              <a:off x="6753389" y="5409027"/>
              <a:ext cx="1777999" cy="796062"/>
              <a:chOff x="6753389" y="5409027"/>
              <a:chExt cx="1777999" cy="796062"/>
            </a:xfrm>
          </p:grpSpPr>
          <p:sp>
            <p:nvSpPr>
              <p:cNvPr id="105" name="四角形: 1 つの角を切り取る 104">
                <a:extLst>
                  <a:ext uri="{FF2B5EF4-FFF2-40B4-BE49-F238E27FC236}">
                    <a16:creationId xmlns:a16="http://schemas.microsoft.com/office/drawing/2014/main" id="{0B10493A-BAF3-4584-91B2-8A48E48CC753}"/>
                  </a:ext>
                </a:extLst>
              </p:cNvPr>
              <p:cNvSpPr/>
              <p:nvPr/>
            </p:nvSpPr>
            <p:spPr>
              <a:xfrm>
                <a:off x="6753389" y="5441072"/>
                <a:ext cx="1185145" cy="764017"/>
              </a:xfrm>
              <a:prstGeom prst="snip1Rect">
                <a:avLst>
                  <a:gd name="adj" fmla="val 28710"/>
                </a:avLst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41" name="グループ化 40">
                <a:extLst>
                  <a:ext uri="{FF2B5EF4-FFF2-40B4-BE49-F238E27FC236}">
                    <a16:creationId xmlns:a16="http://schemas.microsoft.com/office/drawing/2014/main" id="{5D592BCC-06E9-4FE9-A6CE-6E9EFB5562A3}"/>
                  </a:ext>
                </a:extLst>
              </p:cNvPr>
              <p:cNvGrpSpPr/>
              <p:nvPr/>
            </p:nvGrpSpPr>
            <p:grpSpPr>
              <a:xfrm>
                <a:off x="6786450" y="5453689"/>
                <a:ext cx="1095744" cy="723770"/>
                <a:chOff x="6786450" y="5453689"/>
                <a:chExt cx="1095744" cy="723770"/>
              </a:xfrm>
            </p:grpSpPr>
            <p:grpSp>
              <p:nvGrpSpPr>
                <p:cNvPr id="23" name="グループ化 22">
                  <a:extLst>
                    <a:ext uri="{FF2B5EF4-FFF2-40B4-BE49-F238E27FC236}">
                      <a16:creationId xmlns:a16="http://schemas.microsoft.com/office/drawing/2014/main" id="{E235682C-791B-40CF-A7AB-00CA8608083F}"/>
                    </a:ext>
                  </a:extLst>
                </p:cNvPr>
                <p:cNvGrpSpPr/>
                <p:nvPr/>
              </p:nvGrpSpPr>
              <p:grpSpPr>
                <a:xfrm>
                  <a:off x="6818475" y="5485643"/>
                  <a:ext cx="1033793" cy="199269"/>
                  <a:chOff x="6976459" y="5357792"/>
                  <a:chExt cx="1033793" cy="199269"/>
                </a:xfrm>
              </p:grpSpPr>
              <p:sp>
                <p:nvSpPr>
                  <p:cNvPr id="99" name="フローチャート: 手操作入力 98">
                    <a:extLst>
                      <a:ext uri="{FF2B5EF4-FFF2-40B4-BE49-F238E27FC236}">
                        <a16:creationId xmlns:a16="http://schemas.microsoft.com/office/drawing/2014/main" id="{57A17166-E028-402D-8E08-6DCD96D96D30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860048" y="5406020"/>
                    <a:ext cx="87444" cy="212965"/>
                  </a:xfrm>
                  <a:prstGeom prst="flowChartManualInpu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5"/>
                  </a:lnRef>
                  <a:fillRef idx="1">
                    <a:schemeClr val="lt1"/>
                  </a:fillRef>
                  <a:effectRef idx="0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vert="vert270" rtlCol="0" anchor="ctr"/>
                  <a:lstStyle/>
                  <a:p>
                    <a:r>
                      <a:rPr kumimoji="1" lang="ja-JP" altLang="en-US" sz="1200" dirty="0">
                        <a:latin typeface="+mn-ea"/>
                      </a:rPr>
                      <a:t> </a:t>
                    </a:r>
                    <a:r>
                      <a:rPr lang="ja-JP" altLang="en-US" sz="1200" dirty="0">
                        <a:latin typeface="+mn-ea"/>
                      </a:rPr>
                      <a:t> </a:t>
                    </a:r>
                    <a:endParaRPr kumimoji="1" lang="en-US" altLang="ja-JP" sz="1100" dirty="0">
                      <a:latin typeface="+mn-ea"/>
                    </a:endParaRPr>
                  </a:p>
                </p:txBody>
              </p:sp>
              <p:sp>
                <p:nvSpPr>
                  <p:cNvPr id="73" name="テキスト ボックス 72">
                    <a:extLst>
                      <a:ext uri="{FF2B5EF4-FFF2-40B4-BE49-F238E27FC236}">
                        <a16:creationId xmlns:a16="http://schemas.microsoft.com/office/drawing/2014/main" id="{F29B82BD-432E-4F97-A7DA-E11B5A289D28}"/>
                      </a:ext>
                    </a:extLst>
                  </p:cNvPr>
                  <p:cNvSpPr txBox="1"/>
                  <p:nvPr/>
                </p:nvSpPr>
                <p:spPr>
                  <a:xfrm>
                    <a:off x="6976459" y="5357931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5" name="直角三角形 14">
                    <a:extLst>
                      <a:ext uri="{FF2B5EF4-FFF2-40B4-BE49-F238E27FC236}">
                        <a16:creationId xmlns:a16="http://schemas.microsoft.com/office/drawing/2014/main" id="{9967B9EF-D96B-4197-A490-1BF563457B24}"/>
                      </a:ext>
                    </a:extLst>
                  </p:cNvPr>
                  <p:cNvSpPr/>
                  <p:nvPr/>
                </p:nvSpPr>
                <p:spPr>
                  <a:xfrm>
                    <a:off x="7795358" y="5359063"/>
                    <a:ext cx="149181" cy="86175"/>
                  </a:xfrm>
                  <a:prstGeom prst="rtTriangle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21" name="テキスト ボックス 120">
                    <a:extLst>
                      <a:ext uri="{FF2B5EF4-FFF2-40B4-BE49-F238E27FC236}">
                        <a16:creationId xmlns:a16="http://schemas.microsoft.com/office/drawing/2014/main" id="{23A5DDB4-5F18-4C17-AB22-A9A16A6D9EA7}"/>
                      </a:ext>
                    </a:extLst>
                  </p:cNvPr>
                  <p:cNvSpPr txBox="1"/>
                  <p:nvPr/>
                </p:nvSpPr>
                <p:spPr>
                  <a:xfrm>
                    <a:off x="6977269" y="5469615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25" name="テキスト ボックス 124">
                    <a:extLst>
                      <a:ext uri="{FF2B5EF4-FFF2-40B4-BE49-F238E27FC236}">
                        <a16:creationId xmlns:a16="http://schemas.microsoft.com/office/drawing/2014/main" id="{09E8115F-EE72-4E5E-A59B-A77F8C87A040}"/>
                      </a:ext>
                    </a:extLst>
                  </p:cNvPr>
                  <p:cNvSpPr txBox="1"/>
                  <p:nvPr/>
                </p:nvSpPr>
                <p:spPr>
                  <a:xfrm>
                    <a:off x="7249416" y="5358572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27" name="テキスト ボックス 126">
                    <a:extLst>
                      <a:ext uri="{FF2B5EF4-FFF2-40B4-BE49-F238E27FC236}">
                        <a16:creationId xmlns:a16="http://schemas.microsoft.com/office/drawing/2014/main" id="{A6995051-061F-4B62-AFC4-53AF9E535CB8}"/>
                      </a:ext>
                    </a:extLst>
                  </p:cNvPr>
                  <p:cNvSpPr txBox="1"/>
                  <p:nvPr/>
                </p:nvSpPr>
                <p:spPr>
                  <a:xfrm>
                    <a:off x="7249415" y="5469558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30" name="テキスト ボックス 129">
                    <a:extLst>
                      <a:ext uri="{FF2B5EF4-FFF2-40B4-BE49-F238E27FC236}">
                        <a16:creationId xmlns:a16="http://schemas.microsoft.com/office/drawing/2014/main" id="{2E7B0C3A-F20B-4920-83B2-C93684226DFD}"/>
                      </a:ext>
                    </a:extLst>
                  </p:cNvPr>
                  <p:cNvSpPr txBox="1"/>
                  <p:nvPr/>
                </p:nvSpPr>
                <p:spPr>
                  <a:xfrm>
                    <a:off x="7521819" y="5357792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35" name="テキスト ボックス 134">
                    <a:extLst>
                      <a:ext uri="{FF2B5EF4-FFF2-40B4-BE49-F238E27FC236}">
                        <a16:creationId xmlns:a16="http://schemas.microsoft.com/office/drawing/2014/main" id="{281ADA31-4853-4578-8F52-1A1752B817F8}"/>
                      </a:ext>
                    </a:extLst>
                  </p:cNvPr>
                  <p:cNvSpPr txBox="1"/>
                  <p:nvPr/>
                </p:nvSpPr>
                <p:spPr>
                  <a:xfrm>
                    <a:off x="7521818" y="5468778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</p:grpSp>
            <p:grpSp>
              <p:nvGrpSpPr>
                <p:cNvPr id="20" name="グループ化 19">
                  <a:extLst>
                    <a:ext uri="{FF2B5EF4-FFF2-40B4-BE49-F238E27FC236}">
                      <a16:creationId xmlns:a16="http://schemas.microsoft.com/office/drawing/2014/main" id="{ABE2A20C-883E-43BB-B7DE-2232BC2220FF}"/>
                    </a:ext>
                  </a:extLst>
                </p:cNvPr>
                <p:cNvGrpSpPr/>
                <p:nvPr/>
              </p:nvGrpSpPr>
              <p:grpSpPr>
                <a:xfrm>
                  <a:off x="6813378" y="5753164"/>
                  <a:ext cx="1066138" cy="424295"/>
                  <a:chOff x="6965031" y="5704967"/>
                  <a:chExt cx="1066138" cy="424295"/>
                </a:xfrm>
              </p:grpSpPr>
              <p:sp>
                <p:nvSpPr>
                  <p:cNvPr id="104" name="テキスト ボックス 103">
                    <a:extLst>
                      <a:ext uri="{FF2B5EF4-FFF2-40B4-BE49-F238E27FC236}">
                        <a16:creationId xmlns:a16="http://schemas.microsoft.com/office/drawing/2014/main" id="{7D21536D-753B-4EB5-B4FD-12F0A42CF8F4}"/>
                      </a:ext>
                    </a:extLst>
                  </p:cNvPr>
                  <p:cNvSpPr txBox="1"/>
                  <p:nvPr/>
                </p:nvSpPr>
                <p:spPr>
                  <a:xfrm>
                    <a:off x="7783350" y="5705214"/>
                    <a:ext cx="138414" cy="87869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09" name="テキスト ボックス 108">
                    <a:extLst>
                      <a:ext uri="{FF2B5EF4-FFF2-40B4-BE49-F238E27FC236}">
                        <a16:creationId xmlns:a16="http://schemas.microsoft.com/office/drawing/2014/main" id="{D688AFE4-9C65-46FA-BAD8-8B598AB63F3F}"/>
                      </a:ext>
                    </a:extLst>
                  </p:cNvPr>
                  <p:cNvSpPr txBox="1"/>
                  <p:nvPr/>
                </p:nvSpPr>
                <p:spPr>
                  <a:xfrm>
                    <a:off x="7947218" y="5705429"/>
                    <a:ext cx="82895" cy="87869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37" name="テキスト ボックス 136">
                    <a:extLst>
                      <a:ext uri="{FF2B5EF4-FFF2-40B4-BE49-F238E27FC236}">
                        <a16:creationId xmlns:a16="http://schemas.microsoft.com/office/drawing/2014/main" id="{ACF3AD5A-D547-4B3D-AB76-904E2D0F9C2B}"/>
                      </a:ext>
                    </a:extLst>
                  </p:cNvPr>
                  <p:cNvSpPr txBox="1"/>
                  <p:nvPr/>
                </p:nvSpPr>
                <p:spPr>
                  <a:xfrm>
                    <a:off x="6965032" y="5705106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39" name="テキスト ボックス 138">
                    <a:extLst>
                      <a:ext uri="{FF2B5EF4-FFF2-40B4-BE49-F238E27FC236}">
                        <a16:creationId xmlns:a16="http://schemas.microsoft.com/office/drawing/2014/main" id="{1C6454E1-0E33-43C5-A59A-E9570B3FF794}"/>
                      </a:ext>
                    </a:extLst>
                  </p:cNvPr>
                  <p:cNvSpPr txBox="1"/>
                  <p:nvPr/>
                </p:nvSpPr>
                <p:spPr>
                  <a:xfrm>
                    <a:off x="6965842" y="5816790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40" name="テキスト ボックス 139">
                    <a:extLst>
                      <a:ext uri="{FF2B5EF4-FFF2-40B4-BE49-F238E27FC236}">
                        <a16:creationId xmlns:a16="http://schemas.microsoft.com/office/drawing/2014/main" id="{33CDF0D7-11B9-40E7-B01E-57A5A7AB0FCE}"/>
                      </a:ext>
                    </a:extLst>
                  </p:cNvPr>
                  <p:cNvSpPr txBox="1"/>
                  <p:nvPr/>
                </p:nvSpPr>
                <p:spPr>
                  <a:xfrm>
                    <a:off x="7237989" y="5705747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41" name="テキスト ボックス 140">
                    <a:extLst>
                      <a:ext uri="{FF2B5EF4-FFF2-40B4-BE49-F238E27FC236}">
                        <a16:creationId xmlns:a16="http://schemas.microsoft.com/office/drawing/2014/main" id="{547F65E3-CE44-40CF-9876-90D9F9FD84E3}"/>
                      </a:ext>
                    </a:extLst>
                  </p:cNvPr>
                  <p:cNvSpPr txBox="1"/>
                  <p:nvPr/>
                </p:nvSpPr>
                <p:spPr>
                  <a:xfrm>
                    <a:off x="7237988" y="5816733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42" name="テキスト ボックス 141">
                    <a:extLst>
                      <a:ext uri="{FF2B5EF4-FFF2-40B4-BE49-F238E27FC236}">
                        <a16:creationId xmlns:a16="http://schemas.microsoft.com/office/drawing/2014/main" id="{F2895550-658B-4A08-95C5-C6D73D946F28}"/>
                      </a:ext>
                    </a:extLst>
                  </p:cNvPr>
                  <p:cNvSpPr txBox="1"/>
                  <p:nvPr/>
                </p:nvSpPr>
                <p:spPr>
                  <a:xfrm>
                    <a:off x="7510392" y="5704967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43" name="テキスト ボックス 142">
                    <a:extLst>
                      <a:ext uri="{FF2B5EF4-FFF2-40B4-BE49-F238E27FC236}">
                        <a16:creationId xmlns:a16="http://schemas.microsoft.com/office/drawing/2014/main" id="{49411170-9152-4C2B-8463-B03F82FA3FBC}"/>
                      </a:ext>
                    </a:extLst>
                  </p:cNvPr>
                  <p:cNvSpPr txBox="1"/>
                  <p:nvPr/>
                </p:nvSpPr>
                <p:spPr>
                  <a:xfrm>
                    <a:off x="7477141" y="5815953"/>
                    <a:ext cx="280822" cy="69884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44" name="テキスト ボックス 143">
                    <a:extLst>
                      <a:ext uri="{FF2B5EF4-FFF2-40B4-BE49-F238E27FC236}">
                        <a16:creationId xmlns:a16="http://schemas.microsoft.com/office/drawing/2014/main" id="{35C6333D-7386-4B76-9184-AB95A70D117C}"/>
                      </a:ext>
                    </a:extLst>
                  </p:cNvPr>
                  <p:cNvSpPr txBox="1"/>
                  <p:nvPr/>
                </p:nvSpPr>
                <p:spPr>
                  <a:xfrm>
                    <a:off x="7783350" y="5812624"/>
                    <a:ext cx="138414" cy="87869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45" name="テキスト ボックス 144">
                    <a:extLst>
                      <a:ext uri="{FF2B5EF4-FFF2-40B4-BE49-F238E27FC236}">
                        <a16:creationId xmlns:a16="http://schemas.microsoft.com/office/drawing/2014/main" id="{2A1816AA-913D-4D66-9045-3615FA9728F6}"/>
                      </a:ext>
                    </a:extLst>
                  </p:cNvPr>
                  <p:cNvSpPr txBox="1"/>
                  <p:nvPr/>
                </p:nvSpPr>
                <p:spPr>
                  <a:xfrm>
                    <a:off x="7947218" y="5812839"/>
                    <a:ext cx="82895" cy="87869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46" name="テキスト ボックス 145">
                    <a:extLst>
                      <a:ext uri="{FF2B5EF4-FFF2-40B4-BE49-F238E27FC236}">
                        <a16:creationId xmlns:a16="http://schemas.microsoft.com/office/drawing/2014/main" id="{2EE3CA53-83CA-440F-B18E-F40AD923DB78}"/>
                      </a:ext>
                    </a:extLst>
                  </p:cNvPr>
                  <p:cNvSpPr txBox="1"/>
                  <p:nvPr/>
                </p:nvSpPr>
                <p:spPr>
                  <a:xfrm>
                    <a:off x="6965031" y="5930132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47" name="テキスト ボックス 146">
                    <a:extLst>
                      <a:ext uri="{FF2B5EF4-FFF2-40B4-BE49-F238E27FC236}">
                        <a16:creationId xmlns:a16="http://schemas.microsoft.com/office/drawing/2014/main" id="{A79F5AEE-CA02-4F38-A344-16D4CEDF8844}"/>
                      </a:ext>
                    </a:extLst>
                  </p:cNvPr>
                  <p:cNvSpPr txBox="1"/>
                  <p:nvPr/>
                </p:nvSpPr>
                <p:spPr>
                  <a:xfrm>
                    <a:off x="6965841" y="6041816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48" name="テキスト ボックス 147">
                    <a:extLst>
                      <a:ext uri="{FF2B5EF4-FFF2-40B4-BE49-F238E27FC236}">
                        <a16:creationId xmlns:a16="http://schemas.microsoft.com/office/drawing/2014/main" id="{912E58AC-C613-47A5-9908-7E306DC32977}"/>
                      </a:ext>
                    </a:extLst>
                  </p:cNvPr>
                  <p:cNvSpPr txBox="1"/>
                  <p:nvPr/>
                </p:nvSpPr>
                <p:spPr>
                  <a:xfrm>
                    <a:off x="7237988" y="5930773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49" name="テキスト ボックス 148">
                    <a:extLst>
                      <a:ext uri="{FF2B5EF4-FFF2-40B4-BE49-F238E27FC236}">
                        <a16:creationId xmlns:a16="http://schemas.microsoft.com/office/drawing/2014/main" id="{20888EA9-41C3-4433-AEB6-DBF4560D89BE}"/>
                      </a:ext>
                    </a:extLst>
                  </p:cNvPr>
                  <p:cNvSpPr txBox="1"/>
                  <p:nvPr/>
                </p:nvSpPr>
                <p:spPr>
                  <a:xfrm>
                    <a:off x="7237987" y="6041759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50" name="テキスト ボックス 149">
                    <a:extLst>
                      <a:ext uri="{FF2B5EF4-FFF2-40B4-BE49-F238E27FC236}">
                        <a16:creationId xmlns:a16="http://schemas.microsoft.com/office/drawing/2014/main" id="{0A95D3ED-79DF-4BE2-AEB4-369EFA17F06C}"/>
                      </a:ext>
                    </a:extLst>
                  </p:cNvPr>
                  <p:cNvSpPr txBox="1"/>
                  <p:nvPr/>
                </p:nvSpPr>
                <p:spPr>
                  <a:xfrm>
                    <a:off x="7510391" y="5929993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51" name="テキスト ボックス 150">
                    <a:extLst>
                      <a:ext uri="{FF2B5EF4-FFF2-40B4-BE49-F238E27FC236}">
                        <a16:creationId xmlns:a16="http://schemas.microsoft.com/office/drawing/2014/main" id="{7F29E539-6517-468B-ACF7-A5721FA4F24B}"/>
                      </a:ext>
                    </a:extLst>
                  </p:cNvPr>
                  <p:cNvSpPr txBox="1"/>
                  <p:nvPr/>
                </p:nvSpPr>
                <p:spPr>
                  <a:xfrm>
                    <a:off x="7510390" y="6040979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52" name="テキスト ボックス 151">
                    <a:extLst>
                      <a:ext uri="{FF2B5EF4-FFF2-40B4-BE49-F238E27FC236}">
                        <a16:creationId xmlns:a16="http://schemas.microsoft.com/office/drawing/2014/main" id="{91D55175-775D-499C-AC40-6C22D75B9F81}"/>
                      </a:ext>
                    </a:extLst>
                  </p:cNvPr>
                  <p:cNvSpPr txBox="1"/>
                  <p:nvPr/>
                </p:nvSpPr>
                <p:spPr>
                  <a:xfrm>
                    <a:off x="7783598" y="5926788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  <p:sp>
                <p:nvSpPr>
                  <p:cNvPr id="153" name="テキスト ボックス 152">
                    <a:extLst>
                      <a:ext uri="{FF2B5EF4-FFF2-40B4-BE49-F238E27FC236}">
                        <a16:creationId xmlns:a16="http://schemas.microsoft.com/office/drawing/2014/main" id="{FCC3D8A6-A530-43EC-9F90-4D920B179608}"/>
                      </a:ext>
                    </a:extLst>
                  </p:cNvPr>
                  <p:cNvSpPr txBox="1"/>
                  <p:nvPr/>
                </p:nvSpPr>
                <p:spPr>
                  <a:xfrm>
                    <a:off x="7783597" y="6040155"/>
                    <a:ext cx="247571" cy="87446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endParaRPr lang="ja-JP" altLang="en-US" sz="400" dirty="0"/>
                  </a:p>
                </p:txBody>
              </p:sp>
            </p:grpSp>
            <p:sp>
              <p:nvSpPr>
                <p:cNvPr id="106" name="正方形/長方形 105">
                  <a:extLst>
                    <a:ext uri="{FF2B5EF4-FFF2-40B4-BE49-F238E27FC236}">
                      <a16:creationId xmlns:a16="http://schemas.microsoft.com/office/drawing/2014/main" id="{1B0344D3-BA48-4FD3-B171-B4B4B2D10C37}"/>
                    </a:ext>
                  </a:extLst>
                </p:cNvPr>
                <p:cNvSpPr/>
                <p:nvPr/>
              </p:nvSpPr>
              <p:spPr>
                <a:xfrm>
                  <a:off x="6809738" y="5751227"/>
                  <a:ext cx="1072456" cy="424571"/>
                </a:xfrm>
                <a:prstGeom prst="rect">
                  <a:avLst/>
                </a:prstGeom>
                <a:noFill/>
                <a:ln w="19050">
                  <a:noFill/>
                  <a:prstDash val="dash"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r>
                    <a:rPr kumimoji="1" lang="ja-JP" altLang="en-US" sz="1200" dirty="0">
                      <a:latin typeface="+mn-ea"/>
                    </a:rPr>
                    <a:t> </a:t>
                  </a:r>
                  <a:r>
                    <a:rPr kumimoji="1" lang="en-US" altLang="ja-JP" sz="1200" dirty="0">
                      <a:latin typeface="+mn-ea"/>
                    </a:rPr>
                    <a:t>1</a:t>
                  </a:r>
                  <a:r>
                    <a:rPr kumimoji="1" lang="ja-JP" altLang="en-US" sz="1200" dirty="0">
                      <a:latin typeface="+mn-ea"/>
                    </a:rPr>
                    <a:t>，</a:t>
                  </a:r>
                  <a:r>
                    <a:rPr kumimoji="1" lang="en-US" altLang="ja-JP" sz="1200" dirty="0">
                      <a:latin typeface="+mn-ea"/>
                    </a:rPr>
                    <a:t>3</a:t>
                  </a:r>
                  <a:r>
                    <a:rPr kumimoji="1" lang="ja-JP" altLang="en-US" sz="1200" dirty="0">
                      <a:latin typeface="+mn-ea"/>
                    </a:rPr>
                    <a:t>を活用</a:t>
                  </a:r>
                  <a:r>
                    <a:rPr lang="ja-JP" altLang="en-US" sz="1200" dirty="0">
                      <a:latin typeface="+mn-ea"/>
                    </a:rPr>
                    <a:t> </a:t>
                  </a:r>
                  <a:endParaRPr kumimoji="1" lang="ja-JP" altLang="en-US" sz="1200" dirty="0">
                    <a:latin typeface="+mn-ea"/>
                  </a:endParaRPr>
                </a:p>
              </p:txBody>
            </p:sp>
            <p:sp>
              <p:nvSpPr>
                <p:cNvPr id="156" name="正方形/長方形 155">
                  <a:extLst>
                    <a:ext uri="{FF2B5EF4-FFF2-40B4-BE49-F238E27FC236}">
                      <a16:creationId xmlns:a16="http://schemas.microsoft.com/office/drawing/2014/main" id="{0D6BA247-F5AA-44AA-B728-8BF24FD5ED15}"/>
                    </a:ext>
                  </a:extLst>
                </p:cNvPr>
                <p:cNvSpPr/>
                <p:nvPr/>
              </p:nvSpPr>
              <p:spPr>
                <a:xfrm>
                  <a:off x="6786450" y="5453689"/>
                  <a:ext cx="1004097" cy="253046"/>
                </a:xfrm>
                <a:prstGeom prst="rect">
                  <a:avLst/>
                </a:prstGeom>
                <a:noFill/>
                <a:ln w="19050">
                  <a:noFill/>
                  <a:prstDash val="dash"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r>
                    <a:rPr kumimoji="1" lang="ja-JP" altLang="en-US" sz="1200" dirty="0">
                      <a:latin typeface="+mn-ea"/>
                    </a:rPr>
                    <a:t> </a:t>
                  </a:r>
                  <a:r>
                    <a:rPr kumimoji="1" lang="en-US" altLang="ja-JP" sz="1200" dirty="0">
                      <a:latin typeface="+mn-ea"/>
                    </a:rPr>
                    <a:t>1</a:t>
                  </a:r>
                  <a:r>
                    <a:rPr kumimoji="1" lang="ja-JP" altLang="en-US" sz="1200" dirty="0">
                      <a:latin typeface="+mn-ea"/>
                    </a:rPr>
                    <a:t>，</a:t>
                  </a:r>
                  <a:r>
                    <a:rPr kumimoji="1" lang="en-US" altLang="ja-JP" sz="1200" dirty="0">
                      <a:latin typeface="+mn-ea"/>
                    </a:rPr>
                    <a:t>2</a:t>
                  </a:r>
                  <a:r>
                    <a:rPr kumimoji="1" lang="ja-JP" altLang="en-US" sz="1200" dirty="0">
                      <a:latin typeface="+mn-ea"/>
                    </a:rPr>
                    <a:t>を活用</a:t>
                  </a:r>
                </a:p>
              </p:txBody>
            </p:sp>
          </p:grpSp>
          <p:sp>
            <p:nvSpPr>
              <p:cNvPr id="38" name="フリーフォーム: 図形 37">
                <a:extLst>
                  <a:ext uri="{FF2B5EF4-FFF2-40B4-BE49-F238E27FC236}">
                    <a16:creationId xmlns:a16="http://schemas.microsoft.com/office/drawing/2014/main" id="{95186512-8EC5-477E-B683-BD93912477EA}"/>
                  </a:ext>
                </a:extLst>
              </p:cNvPr>
              <p:cNvSpPr/>
              <p:nvPr/>
            </p:nvSpPr>
            <p:spPr>
              <a:xfrm>
                <a:off x="8050253" y="5409027"/>
                <a:ext cx="306596" cy="615670"/>
              </a:xfrm>
              <a:custGeom>
                <a:avLst/>
                <a:gdLst>
                  <a:gd name="connsiteX0" fmla="*/ 124570 w 214685"/>
                  <a:gd name="connsiteY0" fmla="*/ 519485 h 522136"/>
                  <a:gd name="connsiteX1" fmla="*/ 212034 w 214685"/>
                  <a:gd name="connsiteY1" fmla="*/ 522136 h 522136"/>
                  <a:gd name="connsiteX2" fmla="*/ 214685 w 214685"/>
                  <a:gd name="connsiteY2" fmla="*/ 0 h 522136"/>
                  <a:gd name="connsiteX3" fmla="*/ 0 w 214685"/>
                  <a:gd name="connsiteY3" fmla="*/ 5301 h 522136"/>
                  <a:gd name="connsiteX4" fmla="*/ 10601 w 214685"/>
                  <a:gd name="connsiteY4" fmla="*/ 265044 h 522136"/>
                  <a:gd name="connsiteX5" fmla="*/ 124570 w 214685"/>
                  <a:gd name="connsiteY5" fmla="*/ 519485 h 5221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4685" h="522136">
                    <a:moveTo>
                      <a:pt x="124570" y="519485"/>
                    </a:moveTo>
                    <a:lnTo>
                      <a:pt x="212034" y="522136"/>
                    </a:lnTo>
                    <a:cubicBezTo>
                      <a:pt x="212918" y="348091"/>
                      <a:pt x="213801" y="174045"/>
                      <a:pt x="214685" y="0"/>
                    </a:cubicBezTo>
                    <a:lnTo>
                      <a:pt x="0" y="5301"/>
                    </a:lnTo>
                    <a:lnTo>
                      <a:pt x="10601" y="265044"/>
                    </a:lnTo>
                    <a:lnTo>
                      <a:pt x="124570" y="519485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9" name="グループ化 38">
                <a:extLst>
                  <a:ext uri="{FF2B5EF4-FFF2-40B4-BE49-F238E27FC236}">
                    <a16:creationId xmlns:a16="http://schemas.microsoft.com/office/drawing/2014/main" id="{7281A6CC-E4A5-42E5-985F-2C42CAFED242}"/>
                  </a:ext>
                </a:extLst>
              </p:cNvPr>
              <p:cNvGrpSpPr/>
              <p:nvPr/>
            </p:nvGrpSpPr>
            <p:grpSpPr>
              <a:xfrm>
                <a:off x="8028046" y="5441215"/>
                <a:ext cx="503342" cy="520292"/>
                <a:chOff x="8062027" y="5274270"/>
                <a:chExt cx="503342" cy="520292"/>
              </a:xfrm>
            </p:grpSpPr>
            <p:sp>
              <p:nvSpPr>
                <p:cNvPr id="162" name="テキスト ボックス 161">
                  <a:extLst>
                    <a:ext uri="{FF2B5EF4-FFF2-40B4-BE49-F238E27FC236}">
                      <a16:creationId xmlns:a16="http://schemas.microsoft.com/office/drawing/2014/main" id="{7F2EE698-23F6-402A-AC3A-AD0F037F3935}"/>
                    </a:ext>
                  </a:extLst>
                </p:cNvPr>
                <p:cNvSpPr txBox="1"/>
                <p:nvPr/>
              </p:nvSpPr>
              <p:spPr>
                <a:xfrm rot="5400000">
                  <a:off x="8072824" y="5354333"/>
                  <a:ext cx="247571" cy="87446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endParaRPr lang="ja-JP" altLang="en-US" sz="400" dirty="0"/>
                </a:p>
              </p:txBody>
            </p:sp>
            <p:sp>
              <p:nvSpPr>
                <p:cNvPr id="166" name="直角三角形 165">
                  <a:extLst>
                    <a:ext uri="{FF2B5EF4-FFF2-40B4-BE49-F238E27FC236}">
                      <a16:creationId xmlns:a16="http://schemas.microsoft.com/office/drawing/2014/main" id="{66139BC8-B2D4-4296-AF54-DE9DCDBD41EA}"/>
                    </a:ext>
                  </a:extLst>
                </p:cNvPr>
                <p:cNvSpPr/>
                <p:nvPr/>
              </p:nvSpPr>
              <p:spPr>
                <a:xfrm rot="5400000" flipV="1">
                  <a:off x="8094383" y="5608969"/>
                  <a:ext cx="210111" cy="87447"/>
                </a:xfrm>
                <a:prstGeom prst="rtTriangl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9" name="テキスト ボックス 168">
                  <a:extLst>
                    <a:ext uri="{FF2B5EF4-FFF2-40B4-BE49-F238E27FC236}">
                      <a16:creationId xmlns:a16="http://schemas.microsoft.com/office/drawing/2014/main" id="{84E9BC73-802D-4410-924D-CBAA76184814}"/>
                    </a:ext>
                  </a:extLst>
                </p:cNvPr>
                <p:cNvSpPr txBox="1"/>
                <p:nvPr/>
              </p:nvSpPr>
              <p:spPr>
                <a:xfrm rot="5400000">
                  <a:off x="8185321" y="5354333"/>
                  <a:ext cx="247571" cy="87446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endParaRPr lang="ja-JP" altLang="en-US" sz="400" dirty="0"/>
                </a:p>
              </p:txBody>
            </p:sp>
            <p:sp>
              <p:nvSpPr>
                <p:cNvPr id="170" name="テキスト ボックス 169">
                  <a:extLst>
                    <a:ext uri="{FF2B5EF4-FFF2-40B4-BE49-F238E27FC236}">
                      <a16:creationId xmlns:a16="http://schemas.microsoft.com/office/drawing/2014/main" id="{54403CDF-BA53-4000-8025-C2155A19E33D}"/>
                    </a:ext>
                  </a:extLst>
                </p:cNvPr>
                <p:cNvSpPr txBox="1"/>
                <p:nvPr/>
              </p:nvSpPr>
              <p:spPr>
                <a:xfrm rot="5400000">
                  <a:off x="8185474" y="5627054"/>
                  <a:ext cx="247571" cy="87446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endParaRPr lang="ja-JP" altLang="en-US" sz="400" dirty="0"/>
                </a:p>
              </p:txBody>
            </p:sp>
            <p:sp>
              <p:nvSpPr>
                <p:cNvPr id="112" name="フローチャート: 手操作入力 111">
                  <a:extLst>
                    <a:ext uri="{FF2B5EF4-FFF2-40B4-BE49-F238E27FC236}">
                      <a16:creationId xmlns:a16="http://schemas.microsoft.com/office/drawing/2014/main" id="{9614C3CB-1449-4F88-9307-7582A1F8BF5B}"/>
                    </a:ext>
                  </a:extLst>
                </p:cNvPr>
                <p:cNvSpPr/>
                <p:nvPr/>
              </p:nvSpPr>
              <p:spPr>
                <a:xfrm rot="5400000">
                  <a:off x="8124555" y="5223350"/>
                  <a:ext cx="378285" cy="503342"/>
                </a:xfrm>
                <a:prstGeom prst="flowChartManualInpu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vert="vert270" rtlCol="0" anchor="ctr"/>
                <a:lstStyle/>
                <a:p>
                  <a:r>
                    <a:rPr kumimoji="1" lang="ja-JP" altLang="en-US" sz="1100" dirty="0">
                      <a:latin typeface="+mn-ea"/>
                    </a:rPr>
                    <a:t> </a:t>
                  </a:r>
                  <a:r>
                    <a:rPr kumimoji="1" lang="en-US" altLang="ja-JP" sz="1100" dirty="0">
                      <a:latin typeface="+mn-ea"/>
                    </a:rPr>
                    <a:t>2</a:t>
                  </a:r>
                  <a:r>
                    <a:rPr kumimoji="1" lang="ja-JP" altLang="en-US" sz="1100" dirty="0">
                      <a:latin typeface="+mn-ea"/>
                    </a:rPr>
                    <a:t>を</a:t>
                  </a:r>
                  <a:endParaRPr kumimoji="1" lang="en-US" altLang="ja-JP" sz="1100" dirty="0">
                    <a:latin typeface="+mn-ea"/>
                  </a:endParaRPr>
                </a:p>
                <a:p>
                  <a:r>
                    <a:rPr kumimoji="1" lang="ja-JP" altLang="en-US" sz="1100" dirty="0">
                      <a:latin typeface="+mn-ea"/>
                    </a:rPr>
                    <a:t>活用</a:t>
                  </a:r>
                  <a:endParaRPr kumimoji="1" lang="en-US" altLang="ja-JP" sz="1100" dirty="0">
                    <a:latin typeface="+mn-ea"/>
                  </a:endParaRPr>
                </a:p>
              </p:txBody>
            </p:sp>
          </p:grpSp>
        </p:grpSp>
      </p:grpSp>
      <p:sp>
        <p:nvSpPr>
          <p:cNvPr id="17" name="フローチャート: 代替処理 16">
            <a:extLst>
              <a:ext uri="{FF2B5EF4-FFF2-40B4-BE49-F238E27FC236}">
                <a16:creationId xmlns:a16="http://schemas.microsoft.com/office/drawing/2014/main" id="{FC0986EB-9E5F-47DF-9B48-059DC1AAA194}"/>
              </a:ext>
            </a:extLst>
          </p:cNvPr>
          <p:cNvSpPr/>
          <p:nvPr/>
        </p:nvSpPr>
        <p:spPr>
          <a:xfrm>
            <a:off x="5162890" y="5200455"/>
            <a:ext cx="4481380" cy="1072585"/>
          </a:xfrm>
          <a:prstGeom prst="flowChartAlternateProcess">
            <a:avLst/>
          </a:prstGeom>
          <a:noFill/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E7D9446-18D5-4FDF-8342-C7DE5BD41C93}"/>
              </a:ext>
            </a:extLst>
          </p:cNvPr>
          <p:cNvSpPr txBox="1"/>
          <p:nvPr/>
        </p:nvSpPr>
        <p:spPr>
          <a:xfrm>
            <a:off x="5173919" y="5088753"/>
            <a:ext cx="1909640" cy="25391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地域農地の再生・活用イメージ</a:t>
            </a: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AAC6E1EC-7FC9-4CCE-BD90-3B582E4CA97F}"/>
              </a:ext>
            </a:extLst>
          </p:cNvPr>
          <p:cNvSpPr txBox="1"/>
          <p:nvPr/>
        </p:nvSpPr>
        <p:spPr>
          <a:xfrm>
            <a:off x="5138115" y="5356712"/>
            <a:ext cx="16902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＜</a:t>
            </a:r>
            <a:r>
              <a:rPr kumimoji="1" lang="ja-JP" altLang="en-US" sz="1050" dirty="0"/>
              <a:t>農地利用の明確化＞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9E8AB678-3CB1-422B-B94A-D45931D5F6CD}"/>
              </a:ext>
            </a:extLst>
          </p:cNvPr>
          <p:cNvCxnSpPr>
            <a:cxnSpLocks/>
            <a:stCxn id="133" idx="3"/>
          </p:cNvCxnSpPr>
          <p:nvPr/>
        </p:nvCxnSpPr>
        <p:spPr>
          <a:xfrm flipV="1">
            <a:off x="6787464" y="5753336"/>
            <a:ext cx="1218482" cy="12797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A878390F-DA8E-69D6-C3E4-28D4FD99D165}"/>
              </a:ext>
            </a:extLst>
          </p:cNvPr>
          <p:cNvSpPr txBox="1">
            <a:spLocks/>
          </p:cNvSpPr>
          <p:nvPr/>
        </p:nvSpPr>
        <p:spPr>
          <a:xfrm>
            <a:off x="5098666" y="6395661"/>
            <a:ext cx="4641932" cy="330644"/>
          </a:xfrm>
          <a:prstGeom prst="rect">
            <a:avLst/>
          </a:prstGeom>
          <a:noFill/>
          <a:ln w="25400">
            <a:solidFill>
              <a:srgbClr val="00B050"/>
            </a:solidFill>
            <a:prstDash val="sysDash"/>
          </a:ln>
        </p:spPr>
        <p:txBody>
          <a:bodyPr vert="horz" lIns="91440" tIns="10800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+mj-ea"/>
                <a:ea typeface="+mj-ea"/>
              </a:rPr>
              <a:t>【</a:t>
            </a:r>
            <a:r>
              <a:rPr lang="ja-JP" altLang="en-US" sz="1200" dirty="0">
                <a:latin typeface="+mj-ea"/>
                <a:ea typeface="+mj-ea"/>
              </a:rPr>
              <a:t>担当課</a:t>
            </a:r>
            <a:r>
              <a:rPr lang="en-US" altLang="ja-JP" sz="1200" dirty="0">
                <a:latin typeface="+mj-ea"/>
                <a:ea typeface="+mj-ea"/>
              </a:rPr>
              <a:t>】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農業経営課 集落農業活性化班　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D3B0658-D50D-DDE5-438C-72C2EB9BE513}"/>
              </a:ext>
            </a:extLst>
          </p:cNvPr>
          <p:cNvSpPr txBox="1"/>
          <p:nvPr/>
        </p:nvSpPr>
        <p:spPr>
          <a:xfrm>
            <a:off x="8566129" y="5302330"/>
            <a:ext cx="9972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山際や利用の少ない農地は粗放的利用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D9D1A23-AEAC-7F47-FB45-BA37C161532E}"/>
              </a:ext>
            </a:extLst>
          </p:cNvPr>
          <p:cNvGrpSpPr/>
          <p:nvPr/>
        </p:nvGrpSpPr>
        <p:grpSpPr>
          <a:xfrm>
            <a:off x="309870" y="6070130"/>
            <a:ext cx="4564613" cy="624363"/>
            <a:chOff x="309870" y="5896505"/>
            <a:chExt cx="4564613" cy="624363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554B4A2E-F8FB-C172-091F-7D1D7CD867E3}"/>
                </a:ext>
              </a:extLst>
            </p:cNvPr>
            <p:cNvGrpSpPr/>
            <p:nvPr/>
          </p:nvGrpSpPr>
          <p:grpSpPr>
            <a:xfrm>
              <a:off x="309870" y="5896505"/>
              <a:ext cx="4564613" cy="545992"/>
              <a:chOff x="4381" y="5624565"/>
              <a:chExt cx="4564613" cy="545992"/>
            </a:xfrm>
          </p:grpSpPr>
          <p:cxnSp>
            <p:nvCxnSpPr>
              <p:cNvPr id="10" name="直線矢印コネクタ 9">
                <a:extLst>
                  <a:ext uri="{FF2B5EF4-FFF2-40B4-BE49-F238E27FC236}">
                    <a16:creationId xmlns:a16="http://schemas.microsoft.com/office/drawing/2014/main" id="{A43AB744-55D2-BD00-7422-C0B5E3C9ACB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34684" y="6043807"/>
                <a:ext cx="1980000" cy="0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" name="四角形: 角を丸くする 12">
                <a:extLst>
                  <a:ext uri="{FF2B5EF4-FFF2-40B4-BE49-F238E27FC236}">
                    <a16:creationId xmlns:a16="http://schemas.microsoft.com/office/drawing/2014/main" id="{59148D8A-E7EB-80FB-3214-7B41DA4A9D98}"/>
                  </a:ext>
                </a:extLst>
              </p:cNvPr>
              <p:cNvSpPr/>
              <p:nvPr/>
            </p:nvSpPr>
            <p:spPr>
              <a:xfrm>
                <a:off x="3956994" y="5818052"/>
                <a:ext cx="612000" cy="352505"/>
              </a:xfrm>
              <a:prstGeom prst="roundRect">
                <a:avLst>
                  <a:gd name="adj" fmla="val 946"/>
                </a:avLst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100" dirty="0"/>
                  <a:t>本庁</a:t>
                </a:r>
              </a:p>
            </p:txBody>
          </p:sp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F6BB8F09-BE22-E9B8-6F34-585BC3B1BA15}"/>
                  </a:ext>
                </a:extLst>
              </p:cNvPr>
              <p:cNvSpPr/>
              <p:nvPr/>
            </p:nvSpPr>
            <p:spPr>
              <a:xfrm>
                <a:off x="2952971" y="5818052"/>
                <a:ext cx="612000" cy="352505"/>
              </a:xfrm>
              <a:prstGeom prst="roundRect">
                <a:avLst>
                  <a:gd name="adj" fmla="val 946"/>
                </a:avLst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100" dirty="0"/>
                  <a:t>農林</a:t>
                </a:r>
                <a:endParaRPr kumimoji="1" lang="en-US" altLang="ja-JP" sz="1100" dirty="0"/>
              </a:p>
              <a:p>
                <a:pPr algn="ctr"/>
                <a:r>
                  <a:rPr kumimoji="1" lang="ja-JP" altLang="en-US" sz="1100" dirty="0"/>
                  <a:t>事務所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0F012E92-F949-7C0E-44FA-6BB9DD082205}"/>
                  </a:ext>
                </a:extLst>
              </p:cNvPr>
              <p:cNvSpPr/>
              <p:nvPr/>
            </p:nvSpPr>
            <p:spPr>
              <a:xfrm>
                <a:off x="4381" y="5818052"/>
                <a:ext cx="866909" cy="352505"/>
              </a:xfrm>
              <a:prstGeom prst="roundRect">
                <a:avLst>
                  <a:gd name="adj" fmla="val 946"/>
                </a:avLst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100" dirty="0"/>
                  <a:t>事業主体</a:t>
                </a:r>
                <a:endParaRPr lang="en-US" altLang="ja-JP" sz="1100" dirty="0"/>
              </a:p>
              <a:p>
                <a:pPr algn="ctr"/>
                <a:r>
                  <a:rPr lang="ja-JP" altLang="en-US" sz="1100" dirty="0"/>
                  <a:t>（市町等）</a:t>
                </a:r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19C6FF6A-6765-03E7-C138-F8E3E1EC8C2B}"/>
                  </a:ext>
                </a:extLst>
              </p:cNvPr>
              <p:cNvSpPr txBox="1"/>
              <p:nvPr/>
            </p:nvSpPr>
            <p:spPr>
              <a:xfrm>
                <a:off x="732095" y="5624565"/>
                <a:ext cx="2348284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900" dirty="0"/>
                  <a:t>（事業主体が市町以外の場合は市町を経由）</a:t>
                </a:r>
                <a:endParaRPr kumimoji="1" lang="en-US" altLang="ja-JP" sz="900" dirty="0"/>
              </a:p>
              <a:p>
                <a:pPr algn="ctr"/>
                <a:r>
                  <a:rPr kumimoji="1" lang="ja-JP" altLang="en-US" sz="900" dirty="0"/>
                  <a:t>計画申請</a:t>
                </a:r>
                <a:endParaRPr kumimoji="1" lang="en-US" altLang="ja-JP" sz="900" dirty="0"/>
              </a:p>
              <a:p>
                <a:pPr algn="ctr"/>
                <a:endParaRPr kumimoji="1" lang="ja-JP" altLang="en-US" sz="900" dirty="0"/>
              </a:p>
            </p:txBody>
          </p:sp>
          <p:cxnSp>
            <p:nvCxnSpPr>
              <p:cNvPr id="22" name="直線矢印コネクタ 21">
                <a:extLst>
                  <a:ext uri="{FF2B5EF4-FFF2-40B4-BE49-F238E27FC236}">
                    <a16:creationId xmlns:a16="http://schemas.microsoft.com/office/drawing/2014/main" id="{1FD1251B-FA4C-7C85-6401-C2F3DF2F26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7834" y="5952789"/>
                <a:ext cx="1980000" cy="0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直線矢印コネクタ 25">
                <a:extLst>
                  <a:ext uri="{FF2B5EF4-FFF2-40B4-BE49-F238E27FC236}">
                    <a16:creationId xmlns:a16="http://schemas.microsoft.com/office/drawing/2014/main" id="{12A7672F-CA93-4FA5-A63A-54091B3EA6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77255" y="5975380"/>
                <a:ext cx="360000" cy="0"/>
              </a:xfrm>
              <a:prstGeom prst="straightConnector1">
                <a:avLst/>
              </a:prstGeom>
              <a:ln w="19050"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E8953742-0404-1AB3-D2DC-8A3D51D4978A}"/>
                </a:ext>
              </a:extLst>
            </p:cNvPr>
            <p:cNvSpPr txBox="1"/>
            <p:nvPr/>
          </p:nvSpPr>
          <p:spPr>
            <a:xfrm>
              <a:off x="3864909" y="6028491"/>
              <a:ext cx="47254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/>
                <a:t>報告</a:t>
              </a: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B0176CC6-2FCA-0E22-50AD-C1E35977FB27}"/>
                </a:ext>
              </a:extLst>
            </p:cNvPr>
            <p:cNvSpPr txBox="1"/>
            <p:nvPr/>
          </p:nvSpPr>
          <p:spPr>
            <a:xfrm>
              <a:off x="3864909" y="6247469"/>
              <a:ext cx="47254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/>
                <a:t>割当</a:t>
              </a: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FF576FE9-88EB-85BD-CE58-757CD8812CC6}"/>
                </a:ext>
              </a:extLst>
            </p:cNvPr>
            <p:cNvSpPr txBox="1"/>
            <p:nvPr/>
          </p:nvSpPr>
          <p:spPr>
            <a:xfrm>
              <a:off x="1987265" y="6290036"/>
              <a:ext cx="77321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/>
                <a:t>補助金</a:t>
              </a:r>
              <a:endParaRPr kumimoji="1" lang="ja-JP" altLang="en-US" sz="900" dirty="0"/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02FFEE1D-30C3-1C1C-69F3-DE20D1CAAC3C}"/>
              </a:ext>
            </a:extLst>
          </p:cNvPr>
          <p:cNvGrpSpPr/>
          <p:nvPr/>
        </p:nvGrpSpPr>
        <p:grpSpPr>
          <a:xfrm>
            <a:off x="5309388" y="3833261"/>
            <a:ext cx="2562698" cy="1200442"/>
            <a:chOff x="5182063" y="3821686"/>
            <a:chExt cx="2562698" cy="1200442"/>
          </a:xfrm>
        </p:grpSpPr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D55CFA59-41AE-CB0B-C582-006A94DBB4C1}"/>
                </a:ext>
              </a:extLst>
            </p:cNvPr>
            <p:cNvSpPr/>
            <p:nvPr/>
          </p:nvSpPr>
          <p:spPr>
            <a:xfrm>
              <a:off x="5182063" y="3839587"/>
              <a:ext cx="2562698" cy="116253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34" name="図 33">
              <a:extLst>
                <a:ext uri="{FF2B5EF4-FFF2-40B4-BE49-F238E27FC236}">
                  <a16:creationId xmlns:a16="http://schemas.microsoft.com/office/drawing/2014/main" id="{24AC5FED-E677-C30C-0F02-AB807A5175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596"/>
            <a:stretch/>
          </p:blipFill>
          <p:spPr>
            <a:xfrm>
              <a:off x="5242351" y="4012268"/>
              <a:ext cx="1173880" cy="821234"/>
            </a:xfrm>
            <a:prstGeom prst="rect">
              <a:avLst/>
            </a:prstGeom>
          </p:spPr>
        </p:pic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09D0C4AC-73D8-D928-946E-3A502D655E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617" t="20614" r="39351" b="21916"/>
            <a:stretch/>
          </p:blipFill>
          <p:spPr>
            <a:xfrm>
              <a:off x="6505824" y="4013785"/>
              <a:ext cx="1173880" cy="826323"/>
            </a:xfrm>
            <a:prstGeom prst="rect">
              <a:avLst/>
            </a:prstGeom>
          </p:spPr>
        </p:pic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4C29E3EB-6CFC-C167-404C-37FA7837BFBA}"/>
                </a:ext>
              </a:extLst>
            </p:cNvPr>
            <p:cNvSpPr/>
            <p:nvPr/>
          </p:nvSpPr>
          <p:spPr>
            <a:xfrm>
              <a:off x="5345427" y="4787687"/>
              <a:ext cx="859944" cy="23444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刈払作業</a:t>
              </a:r>
              <a:endParaRPr lang="en-US" altLang="ja-JP" sz="10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EE9545FA-9DB8-E9D1-7F61-6D370628F103}"/>
                </a:ext>
              </a:extLst>
            </p:cNvPr>
            <p:cNvSpPr/>
            <p:nvPr/>
          </p:nvSpPr>
          <p:spPr>
            <a:xfrm>
              <a:off x="6673464" y="4781886"/>
              <a:ext cx="859944" cy="23444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耕起作業</a:t>
              </a:r>
              <a:endParaRPr lang="en-US" altLang="ja-JP" sz="10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2B853B24-AEDD-BCF6-5E01-D077C631C154}"/>
                </a:ext>
              </a:extLst>
            </p:cNvPr>
            <p:cNvSpPr/>
            <p:nvPr/>
          </p:nvSpPr>
          <p:spPr>
            <a:xfrm>
              <a:off x="5779412" y="3821686"/>
              <a:ext cx="1368000" cy="23444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ysClr val="windowText" lastClr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遊休農地の再生作業</a:t>
              </a:r>
              <a:endParaRPr lang="en-US" altLang="ja-JP" sz="10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44A92916-60E7-21BE-7612-40FBC7FC3923}"/>
              </a:ext>
            </a:extLst>
          </p:cNvPr>
          <p:cNvGrpSpPr/>
          <p:nvPr/>
        </p:nvGrpSpPr>
        <p:grpSpPr>
          <a:xfrm>
            <a:off x="8108786" y="3833261"/>
            <a:ext cx="1352636" cy="1147879"/>
            <a:chOff x="8108786" y="3821686"/>
            <a:chExt cx="1352636" cy="1147879"/>
          </a:xfrm>
        </p:grpSpPr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B5AAED60-5ACC-654B-D9F4-CF490606AC2E}"/>
                </a:ext>
              </a:extLst>
            </p:cNvPr>
            <p:cNvSpPr/>
            <p:nvPr/>
          </p:nvSpPr>
          <p:spPr>
            <a:xfrm>
              <a:off x="8108786" y="3839586"/>
              <a:ext cx="1352636" cy="112997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46BE913D-3F90-5196-2ABF-ABB7C438E51D}"/>
                </a:ext>
              </a:extLst>
            </p:cNvPr>
            <p:cNvSpPr/>
            <p:nvPr/>
          </p:nvSpPr>
          <p:spPr>
            <a:xfrm>
              <a:off x="8224309" y="3821686"/>
              <a:ext cx="1121590" cy="23444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>
                  <a:solidFill>
                    <a:sysClr val="windowText" lastClr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石礫の除去</a:t>
              </a:r>
              <a:endParaRPr lang="en-US" altLang="ja-JP" sz="10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A0B862EF-744A-16F7-37F6-94204235B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250661" y="4064169"/>
              <a:ext cx="1068886" cy="7982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69300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A792722A-4F95-4ECF-9749-318595CDB7F6}" vid="{731BDA0F-136C-442D-B7DC-3F6D557576C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5187</TotalTime>
  <Words>702</Words>
  <Application>Microsoft Office PowerPoint</Application>
  <PresentationFormat>A4 210 x 297 mm</PresentationFormat>
  <Paragraphs>84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Ｐ明朝</vt:lpstr>
      <vt:lpstr>ＭＳ 明朝</vt:lpstr>
      <vt:lpstr>游ゴシック</vt:lpstr>
      <vt:lpstr>Arial</vt:lpstr>
      <vt:lpstr>Arial Black</vt:lpstr>
      <vt:lpstr>Office テーマ</vt:lpstr>
      <vt:lpstr>事業名　農地有効活用総合対策事業</vt:lpstr>
    </vt:vector>
  </TitlesOfParts>
  <Company>兵庫県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小濱　礼子</dc:creator>
  <cp:lastModifiedBy>山田　あゆみ</cp:lastModifiedBy>
  <cp:revision>332</cp:revision>
  <cp:lastPrinted>2025-04-03T07:57:32Z</cp:lastPrinted>
  <dcterms:created xsi:type="dcterms:W3CDTF">2021-10-27T05:15:34Z</dcterms:created>
  <dcterms:modified xsi:type="dcterms:W3CDTF">2026-02-05T02:38:46Z</dcterms:modified>
</cp:coreProperties>
</file>