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62"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0066"/>
    <a:srgbClr val="FF6699"/>
    <a:srgbClr val="CCCCFF"/>
    <a:srgbClr val="F371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90" autoAdjust="0"/>
    <p:restoredTop sz="94660"/>
  </p:normalViewPr>
  <p:slideViewPr>
    <p:cSldViewPr snapToGrid="0">
      <p:cViewPr>
        <p:scale>
          <a:sx n="125" d="100"/>
          <a:sy n="125" d="100"/>
        </p:scale>
        <p:origin x="9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3841648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150596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14347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2759648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3146404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3700379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223470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3144229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359307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332766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50A6F7-1F4A-4D05-800A-4CE1519118F5}" type="datetimeFigureOut">
              <a:rPr kumimoji="1" lang="ja-JP" altLang="en-US" smtClean="0"/>
              <a:t>2024/8/6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539578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C50A6F7-1F4A-4D05-800A-4CE1519118F5}" type="datetimeFigureOut">
              <a:rPr kumimoji="1" lang="ja-JP" altLang="en-US" smtClean="0"/>
              <a:t>2024/8/6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E2E6695-3EF7-44DD-8163-06D602212257}" type="slidenum">
              <a:rPr kumimoji="1" lang="ja-JP" altLang="en-US" smtClean="0"/>
              <a:t>‹#›</a:t>
            </a:fld>
            <a:endParaRPr kumimoji="1" lang="ja-JP" altLang="en-US"/>
          </a:p>
        </p:txBody>
      </p:sp>
    </p:spTree>
    <p:extLst>
      <p:ext uri="{BB962C8B-B14F-4D97-AF65-F5344CB8AC3E}">
        <p14:creationId xmlns:p14="http://schemas.microsoft.com/office/powerpoint/2010/main" val="37759102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0">
              <a:schemeClr val="accent6">
                <a:lumMod val="60000"/>
                <a:lumOff val="40000"/>
              </a:schemeClr>
            </a:gs>
            <a:gs pos="3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B8280D8-F0D2-4EA1-9D6C-6222998A5DD1}"/>
              </a:ext>
            </a:extLst>
          </p:cNvPr>
          <p:cNvSpPr txBox="1"/>
          <p:nvPr/>
        </p:nvSpPr>
        <p:spPr>
          <a:xfrm>
            <a:off x="609443" y="3218091"/>
            <a:ext cx="6523188" cy="1078309"/>
          </a:xfrm>
          <a:prstGeom prst="rect">
            <a:avLst/>
          </a:prstGeom>
          <a:noFill/>
        </p:spPr>
        <p:txBody>
          <a:bodyPr wrap="square" rtlCol="0">
            <a:spAutoFit/>
          </a:bodyPr>
          <a:lstStyle/>
          <a:p>
            <a:pPr>
              <a:lnSpc>
                <a:spcPct val="150000"/>
              </a:lnSpc>
            </a:pPr>
            <a:r>
              <a:rPr kumimoji="1" lang="ja-JP" altLang="en-US" sz="1509" dirty="0">
                <a:latin typeface="BIZ UDゴシック" panose="020B0400000000000000" pitchFamily="49" charset="-128"/>
                <a:ea typeface="BIZ UDゴシック" panose="020B0400000000000000" pitchFamily="49" charset="-128"/>
              </a:rPr>
              <a:t>これまで個人同士で農地の貸し借り（利用権設定）を実施してきましたが、今後は農地中間管理機構が地権者から農地を</a:t>
            </a:r>
            <a:r>
              <a:rPr lang="ja-JP" altLang="en-US" sz="1509" dirty="0">
                <a:latin typeface="BIZ UDゴシック" panose="020B0400000000000000" pitchFamily="49" charset="-128"/>
                <a:ea typeface="BIZ UDゴシック" panose="020B0400000000000000" pitchFamily="49" charset="-128"/>
              </a:rPr>
              <a:t>一括で</a:t>
            </a:r>
            <a:r>
              <a:rPr kumimoji="1" lang="ja-JP" altLang="en-US" sz="1509" dirty="0">
                <a:latin typeface="BIZ UDゴシック" panose="020B0400000000000000" pitchFamily="49" charset="-128"/>
                <a:ea typeface="BIZ UDゴシック" panose="020B0400000000000000" pitchFamily="49" charset="-128"/>
              </a:rPr>
              <a:t>借り受け、受け手と　なる耕作者へ貸し付ける</a:t>
            </a:r>
            <a:r>
              <a:rPr kumimoji="1" lang="ja-JP" altLang="en-US" sz="1509" dirty="0">
                <a:solidFill>
                  <a:srgbClr val="FF0000"/>
                </a:solidFill>
                <a:latin typeface="BIZ UDゴシック" panose="020B0400000000000000" pitchFamily="49" charset="-128"/>
                <a:ea typeface="BIZ UDゴシック" panose="020B0400000000000000" pitchFamily="49" charset="-128"/>
              </a:rPr>
              <a:t>「農地中間管理事業」</a:t>
            </a:r>
            <a:r>
              <a:rPr lang="ja-JP" altLang="en-US" sz="1509" dirty="0">
                <a:latin typeface="BIZ UDゴシック" panose="020B0400000000000000" pitchFamily="49" charset="-128"/>
                <a:ea typeface="BIZ UDゴシック" panose="020B0400000000000000" pitchFamily="49" charset="-128"/>
              </a:rPr>
              <a:t>に統合されます</a:t>
            </a:r>
            <a:r>
              <a:rPr kumimoji="1" lang="ja-JP" altLang="en-US" sz="1509" dirty="0">
                <a:latin typeface="BIZ UDゴシック" panose="020B0400000000000000" pitchFamily="49" charset="-128"/>
                <a:ea typeface="BIZ UDゴシック" panose="020B0400000000000000" pitchFamily="49" charset="-128"/>
              </a:rPr>
              <a:t>。</a:t>
            </a:r>
            <a:endParaRPr kumimoji="1" lang="en-US" altLang="ja-JP" sz="1509"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FD5144BB-EF04-4277-92E3-E19A16462BB9}"/>
              </a:ext>
            </a:extLst>
          </p:cNvPr>
          <p:cNvSpPr txBox="1"/>
          <p:nvPr/>
        </p:nvSpPr>
        <p:spPr>
          <a:xfrm>
            <a:off x="484526" y="2725551"/>
            <a:ext cx="6523188" cy="397673"/>
          </a:xfrm>
          <a:prstGeom prst="rect">
            <a:avLst/>
          </a:prstGeom>
          <a:solidFill>
            <a:schemeClr val="accent4">
              <a:lumMod val="60000"/>
              <a:lumOff val="40000"/>
            </a:schemeClr>
          </a:solidFill>
        </p:spPr>
        <p:txBody>
          <a:bodyPr wrap="square" rtlCol="0">
            <a:spAutoFit/>
          </a:bodyPr>
          <a:lstStyle/>
          <a:p>
            <a:r>
              <a:rPr kumimoji="1" lang="ja-JP" altLang="en-US" sz="1984" b="1" u="sng" dirty="0">
                <a:solidFill>
                  <a:srgbClr val="FF0000"/>
                </a:solidFill>
                <a:latin typeface="BIZ UDゴシック" panose="020B0400000000000000" pitchFamily="49" charset="-128"/>
                <a:ea typeface="BIZ UDゴシック" panose="020B0400000000000000" pitchFamily="49" charset="-128"/>
              </a:rPr>
              <a:t>令和７年４月以降</a:t>
            </a:r>
            <a:r>
              <a:rPr kumimoji="1" lang="ja-JP" altLang="en-US" sz="1886" b="1" dirty="0">
                <a:solidFill>
                  <a:srgbClr val="FF0000"/>
                </a:solidFill>
                <a:latin typeface="BIZ UDゴシック" panose="020B0400000000000000" pitchFamily="49" charset="-128"/>
                <a:ea typeface="BIZ UDゴシック" panose="020B0400000000000000" pitchFamily="49" charset="-128"/>
              </a:rPr>
              <a:t>、現在の利用権設定はできなくなります。</a:t>
            </a:r>
          </a:p>
        </p:txBody>
      </p:sp>
      <p:sp>
        <p:nvSpPr>
          <p:cNvPr id="13" name="正方形/長方形 12">
            <a:extLst>
              <a:ext uri="{FF2B5EF4-FFF2-40B4-BE49-F238E27FC236}">
                <a16:creationId xmlns:a16="http://schemas.microsoft.com/office/drawing/2014/main" id="{D1967F82-57CB-4DDB-BA67-7498297D9E00}"/>
              </a:ext>
            </a:extLst>
          </p:cNvPr>
          <p:cNvSpPr/>
          <p:nvPr/>
        </p:nvSpPr>
        <p:spPr>
          <a:xfrm rot="21250452">
            <a:off x="371615" y="540915"/>
            <a:ext cx="4973606" cy="49294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97" b="1" dirty="0">
                <a:solidFill>
                  <a:schemeClr val="tx1"/>
                </a:solidFill>
                <a:latin typeface="BIZ UDゴシック" panose="020B0400000000000000" pitchFamily="49" charset="-128"/>
                <a:ea typeface="BIZ UDゴシック" panose="020B0400000000000000" pitchFamily="49" charset="-128"/>
              </a:rPr>
              <a:t>利用権設定をされている皆様、ご注意ください！</a:t>
            </a:r>
          </a:p>
        </p:txBody>
      </p:sp>
      <p:sp>
        <p:nvSpPr>
          <p:cNvPr id="9" name="正方形/長方形 8">
            <a:extLst>
              <a:ext uri="{FF2B5EF4-FFF2-40B4-BE49-F238E27FC236}">
                <a16:creationId xmlns:a16="http://schemas.microsoft.com/office/drawing/2014/main" id="{547C26BE-907C-4159-9CFD-8B20CD515C97}"/>
              </a:ext>
            </a:extLst>
          </p:cNvPr>
          <p:cNvSpPr/>
          <p:nvPr/>
        </p:nvSpPr>
        <p:spPr>
          <a:xfrm>
            <a:off x="792199" y="1053763"/>
            <a:ext cx="6523188" cy="1479735"/>
          </a:xfrm>
          <a:prstGeom prst="rect">
            <a:avLst/>
          </a:prstGeom>
          <a:noFill/>
          <a:ln>
            <a:noFill/>
          </a:ln>
        </p:spPr>
        <p:txBody>
          <a:bodyPr wrap="square" lIns="86204" tIns="43102" rIns="86204" bIns="43102">
            <a:spAutoFit/>
          </a:bodyPr>
          <a:lstStyle/>
          <a:p>
            <a:r>
              <a:rPr lang="ja-JP" altLang="en-US" sz="4525" b="1" dirty="0">
                <a:ln w="19050">
                  <a:solidFill>
                    <a:schemeClr val="bg1"/>
                  </a:solidFill>
                  <a:prstDash val="solid"/>
                </a:ln>
                <a:solidFill>
                  <a:srgbClr val="002060"/>
                </a:solidFill>
                <a:effectLst>
                  <a:glow rad="127000">
                    <a:schemeClr val="bg1"/>
                  </a:glow>
                  <a:outerShdw blurRad="25400" dir="5400000" algn="tl" rotWithShape="0">
                    <a:srgbClr val="000000">
                      <a:alpha val="30000"/>
                    </a:srgbClr>
                  </a:outerShdw>
                </a:effectLst>
                <a:latin typeface="HGP創英角ﾎﾟｯﾌﾟ体" panose="040B0A00000000000000" pitchFamily="50" charset="-128"/>
                <a:ea typeface="HGP創英角ﾎﾟｯﾌﾟ体" panose="040B0A00000000000000" pitchFamily="50" charset="-128"/>
              </a:rPr>
              <a:t>農地の貸し借りの</a:t>
            </a:r>
            <a:endParaRPr lang="en-US" altLang="ja-JP" sz="4525" b="1" dirty="0">
              <a:ln w="19050">
                <a:solidFill>
                  <a:schemeClr val="bg1"/>
                </a:solidFill>
                <a:prstDash val="solid"/>
              </a:ln>
              <a:solidFill>
                <a:srgbClr val="002060"/>
              </a:solidFill>
              <a:effectLst>
                <a:glow rad="127000">
                  <a:schemeClr val="bg1"/>
                </a:glow>
                <a:outerShdw blurRad="25400" dir="5400000" algn="tl" rotWithShape="0">
                  <a:srgbClr val="000000">
                    <a:alpha val="30000"/>
                  </a:srgbClr>
                </a:outerShdw>
              </a:effectLst>
              <a:latin typeface="HGP創英角ﾎﾟｯﾌﾟ体" panose="040B0A00000000000000" pitchFamily="50" charset="-128"/>
              <a:ea typeface="HGP創英角ﾎﾟｯﾌﾟ体" panose="040B0A00000000000000" pitchFamily="50" charset="-128"/>
            </a:endParaRPr>
          </a:p>
          <a:p>
            <a:pPr algn="r"/>
            <a:r>
              <a:rPr lang="ja-JP" altLang="en-US" sz="4525" b="1" dirty="0">
                <a:ln w="19050">
                  <a:solidFill>
                    <a:schemeClr val="bg1"/>
                  </a:solidFill>
                  <a:prstDash val="solid"/>
                </a:ln>
                <a:solidFill>
                  <a:srgbClr val="002060"/>
                </a:solidFill>
                <a:effectLst>
                  <a:glow rad="127000">
                    <a:schemeClr val="bg1"/>
                  </a:glow>
                  <a:outerShdw blurRad="25400" dir="5400000" algn="tl" rotWithShape="0">
                    <a:srgbClr val="000000">
                      <a:alpha val="30000"/>
                    </a:srgbClr>
                  </a:outerShdw>
                </a:effectLst>
                <a:latin typeface="HGP創英角ﾎﾟｯﾌﾟ体" panose="040B0A00000000000000" pitchFamily="50" charset="-128"/>
                <a:ea typeface="HGP創英角ﾎﾟｯﾌﾟ体" panose="040B0A00000000000000" pitchFamily="50" charset="-128"/>
              </a:rPr>
              <a:t>手続きが変わります！</a:t>
            </a:r>
          </a:p>
        </p:txBody>
      </p:sp>
      <p:grpSp>
        <p:nvGrpSpPr>
          <p:cNvPr id="4" name="グループ化 3">
            <a:extLst>
              <a:ext uri="{FF2B5EF4-FFF2-40B4-BE49-F238E27FC236}">
                <a16:creationId xmlns:a16="http://schemas.microsoft.com/office/drawing/2014/main" id="{A09C840F-7FF6-4985-A3EB-C0434F344A9E}"/>
              </a:ext>
            </a:extLst>
          </p:cNvPr>
          <p:cNvGrpSpPr/>
          <p:nvPr/>
        </p:nvGrpSpPr>
        <p:grpSpPr>
          <a:xfrm>
            <a:off x="393270" y="4391830"/>
            <a:ext cx="6922118" cy="3391447"/>
            <a:chOff x="1027796" y="7099659"/>
            <a:chExt cx="10318925" cy="5034309"/>
          </a:xfrm>
        </p:grpSpPr>
        <p:pic>
          <p:nvPicPr>
            <p:cNvPr id="19" name="図 18">
              <a:extLst>
                <a:ext uri="{FF2B5EF4-FFF2-40B4-BE49-F238E27FC236}">
                  <a16:creationId xmlns:a16="http://schemas.microsoft.com/office/drawing/2014/main" id="{A6BC871D-A468-42E4-A3E7-4D0FF04B4BA1}"/>
                </a:ext>
              </a:extLst>
            </p:cNvPr>
            <p:cNvPicPr>
              <a:picLocks noChangeAspect="1"/>
            </p:cNvPicPr>
            <p:nvPr/>
          </p:nvPicPr>
          <p:blipFill rotWithShape="1">
            <a:blip r:embed="rId2">
              <a:extLst>
                <a:ext uri="{28A0092B-C50C-407E-A947-70E740481C1C}">
                  <a14:useLocalDpi xmlns:a14="http://schemas.microsoft.com/office/drawing/2010/main" val="0"/>
                </a:ext>
              </a:extLst>
            </a:blip>
            <a:srcRect l="-3048" t="10893" r="-3710" b="30630"/>
            <a:stretch/>
          </p:blipFill>
          <p:spPr>
            <a:xfrm>
              <a:off x="1027796" y="7099659"/>
              <a:ext cx="10318925" cy="4707370"/>
            </a:xfrm>
            <a:prstGeom prst="rect">
              <a:avLst/>
            </a:prstGeom>
            <a:ln w="28575">
              <a:solidFill>
                <a:schemeClr val="accent6">
                  <a:lumMod val="75000"/>
                </a:schemeClr>
              </a:solidFill>
            </a:ln>
          </p:spPr>
        </p:pic>
        <p:sp>
          <p:nvSpPr>
            <p:cNvPr id="2" name="吹き出し: 円形 1">
              <a:extLst>
                <a:ext uri="{FF2B5EF4-FFF2-40B4-BE49-F238E27FC236}">
                  <a16:creationId xmlns:a16="http://schemas.microsoft.com/office/drawing/2014/main" id="{69BAB417-C4C7-4C1C-8BA5-1F79A612B44D}"/>
                </a:ext>
              </a:extLst>
            </p:cNvPr>
            <p:cNvSpPr/>
            <p:nvPr/>
          </p:nvSpPr>
          <p:spPr>
            <a:xfrm>
              <a:off x="5003988" y="10090580"/>
              <a:ext cx="2264497" cy="2043388"/>
            </a:xfrm>
            <a:prstGeom prst="wedgeEllipseCallout">
              <a:avLst>
                <a:gd name="adj1" fmla="val 4339"/>
                <a:gd name="adj2" fmla="val -72359"/>
              </a:avLst>
            </a:prstGeom>
            <a:solidFill>
              <a:srgbClr val="00B050"/>
            </a:solid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97" dirty="0"/>
            </a:p>
          </p:txBody>
        </p:sp>
      </p:grpSp>
      <p:sp>
        <p:nvSpPr>
          <p:cNvPr id="3" name="テキスト ボックス 2">
            <a:extLst>
              <a:ext uri="{FF2B5EF4-FFF2-40B4-BE49-F238E27FC236}">
                <a16:creationId xmlns:a16="http://schemas.microsoft.com/office/drawing/2014/main" id="{CA176439-7193-45FC-8F1B-CFDC6F1122C0}"/>
              </a:ext>
            </a:extLst>
          </p:cNvPr>
          <p:cNvSpPr txBox="1"/>
          <p:nvPr/>
        </p:nvSpPr>
        <p:spPr>
          <a:xfrm>
            <a:off x="3282195" y="6730469"/>
            <a:ext cx="1190971" cy="672748"/>
          </a:xfrm>
          <a:prstGeom prst="rect">
            <a:avLst/>
          </a:prstGeom>
          <a:noFill/>
        </p:spPr>
        <p:txBody>
          <a:bodyPr wrap="square" rtlCol="0">
            <a:spAutoFit/>
          </a:bodyPr>
          <a:lstStyle/>
          <a:p>
            <a:r>
              <a:rPr kumimoji="1" lang="ja-JP" altLang="en-US" sz="1886" b="1" dirty="0">
                <a:solidFill>
                  <a:srgbClr val="FFFF00"/>
                </a:solidFill>
              </a:rPr>
              <a:t>農地中間管理機構</a:t>
            </a:r>
          </a:p>
        </p:txBody>
      </p:sp>
      <p:sp>
        <p:nvSpPr>
          <p:cNvPr id="6" name="テキスト ボックス 5">
            <a:extLst>
              <a:ext uri="{FF2B5EF4-FFF2-40B4-BE49-F238E27FC236}">
                <a16:creationId xmlns:a16="http://schemas.microsoft.com/office/drawing/2014/main" id="{FD19E7FE-709C-4D01-B606-9B0572F69410}"/>
              </a:ext>
            </a:extLst>
          </p:cNvPr>
          <p:cNvSpPr txBox="1"/>
          <p:nvPr/>
        </p:nvSpPr>
        <p:spPr>
          <a:xfrm>
            <a:off x="5790155" y="184504"/>
            <a:ext cx="1762123" cy="800219"/>
          </a:xfrm>
          <a:prstGeom prst="rect">
            <a:avLst/>
          </a:prstGeom>
          <a:noFill/>
        </p:spPr>
        <p:txBody>
          <a:bodyPr wrap="square" rtlCol="0">
            <a:spAutoFit/>
          </a:bodyPr>
          <a:lstStyle/>
          <a:p>
            <a:pPr algn="ctr"/>
            <a:r>
              <a:rPr kumimoji="1" lang="en-US" altLang="ja-JP" b="1" dirty="0">
                <a:solidFill>
                  <a:srgbClr val="FF0000"/>
                </a:solidFill>
                <a:latin typeface="メイリオ" panose="020B0604030504040204" pitchFamily="50" charset="-128"/>
                <a:ea typeface="メイリオ" panose="020B0604030504040204" pitchFamily="50" charset="-128"/>
              </a:rPr>
              <a:t>R6.6.7</a:t>
            </a:r>
            <a:r>
              <a:rPr kumimoji="1" lang="ja-JP" altLang="en-US" b="1" dirty="0">
                <a:solidFill>
                  <a:srgbClr val="FF0000"/>
                </a:solidFill>
                <a:latin typeface="メイリオ" panose="020B0604030504040204" pitchFamily="50" charset="-128"/>
                <a:ea typeface="メイリオ" panose="020B0604030504040204" pitchFamily="50" charset="-128"/>
              </a:rPr>
              <a:t>時点</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gn="ctr"/>
            <a:endParaRPr kumimoji="1" lang="en-US" altLang="ja-JP" sz="1000" b="1" dirty="0">
              <a:solidFill>
                <a:srgbClr val="FF0000"/>
              </a:solidFill>
              <a:latin typeface="メイリオ" panose="020B0604030504040204" pitchFamily="50" charset="-128"/>
              <a:ea typeface="メイリオ" panose="020B0604030504040204" pitchFamily="50" charset="-128"/>
            </a:endParaRPr>
          </a:p>
          <a:p>
            <a:pPr algn="ctr"/>
            <a:r>
              <a:rPr kumimoji="1" lang="ja-JP" altLang="en-US" sz="900" b="1" dirty="0">
                <a:solidFill>
                  <a:srgbClr val="FF0000"/>
                </a:solidFill>
                <a:latin typeface="メイリオ" panose="020B0604030504040204" pitchFamily="50" charset="-128"/>
                <a:ea typeface="メイリオ" panose="020B0604030504040204" pitchFamily="50" charset="-128"/>
              </a:rPr>
              <a:t>内容は変更になる</a:t>
            </a:r>
            <a:endParaRPr kumimoji="1" lang="en-US" altLang="ja-JP" sz="900" b="1" dirty="0">
              <a:solidFill>
                <a:srgbClr val="FF0000"/>
              </a:solidFill>
              <a:latin typeface="メイリオ" panose="020B0604030504040204" pitchFamily="50" charset="-128"/>
              <a:ea typeface="メイリオ" panose="020B0604030504040204" pitchFamily="50" charset="-128"/>
            </a:endParaRPr>
          </a:p>
          <a:p>
            <a:pPr algn="ctr"/>
            <a:r>
              <a:rPr kumimoji="1" lang="ja-JP" altLang="en-US" sz="900" b="1">
                <a:solidFill>
                  <a:srgbClr val="FF0000"/>
                </a:solidFill>
                <a:latin typeface="メイリオ" panose="020B0604030504040204" pitchFamily="50" charset="-128"/>
                <a:ea typeface="メイリオ" panose="020B0604030504040204" pitchFamily="50" charset="-128"/>
              </a:rPr>
              <a:t>可能性</a:t>
            </a:r>
            <a:r>
              <a:rPr kumimoji="1" lang="ja-JP" altLang="en-US" sz="900" b="1" dirty="0">
                <a:solidFill>
                  <a:srgbClr val="FF0000"/>
                </a:solidFill>
                <a:latin typeface="メイリオ" panose="020B0604030504040204" pitchFamily="50" charset="-128"/>
                <a:ea typeface="メイリオ" panose="020B0604030504040204" pitchFamily="50" charset="-128"/>
              </a:rPr>
              <a:t>があります。</a:t>
            </a:r>
          </a:p>
        </p:txBody>
      </p:sp>
      <p:sp>
        <p:nvSpPr>
          <p:cNvPr id="7" name="テキスト ボックス 6">
            <a:extLst>
              <a:ext uri="{FF2B5EF4-FFF2-40B4-BE49-F238E27FC236}">
                <a16:creationId xmlns:a16="http://schemas.microsoft.com/office/drawing/2014/main" id="{CFF511AB-2261-4E25-9210-259484BCC623}"/>
              </a:ext>
            </a:extLst>
          </p:cNvPr>
          <p:cNvSpPr txBox="1"/>
          <p:nvPr/>
        </p:nvSpPr>
        <p:spPr>
          <a:xfrm>
            <a:off x="616085" y="7819783"/>
            <a:ext cx="6523188" cy="892552"/>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令和７年３月以前に設定した利用権設定については、期間満了となるまで有効です。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期間満了後に再設定をする場合は農地中間管理事業により貸し借りを行うこととなります。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4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ただし、地域計画の区域内の農地については地域計画の策定が公告された段階で、農地の貸し借りは農地中間管理事業に移行されます。</a:t>
            </a:r>
          </a:p>
        </p:txBody>
      </p:sp>
      <p:sp>
        <p:nvSpPr>
          <p:cNvPr id="11" name="テキスト ボックス 10">
            <a:extLst>
              <a:ext uri="{FF2B5EF4-FFF2-40B4-BE49-F238E27FC236}">
                <a16:creationId xmlns:a16="http://schemas.microsoft.com/office/drawing/2014/main" id="{8E708B5C-1410-43F7-A98C-C5B7819BE568}"/>
              </a:ext>
            </a:extLst>
          </p:cNvPr>
          <p:cNvSpPr txBox="1"/>
          <p:nvPr/>
        </p:nvSpPr>
        <p:spPr>
          <a:xfrm>
            <a:off x="4973399" y="10249582"/>
            <a:ext cx="2586276"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裏面もご覧ください。</a:t>
            </a:r>
            <a:endParaRPr kumimoji="1" lang="en-US" altLang="ja-JP" sz="1200" dirty="0">
              <a:latin typeface="メイリオ" panose="020B0604030504040204" pitchFamily="50" charset="-128"/>
              <a:ea typeface="メイリオ" panose="020B0604030504040204" pitchFamily="50" charset="-128"/>
            </a:endParaRPr>
          </a:p>
        </p:txBody>
      </p:sp>
      <p:grpSp>
        <p:nvGrpSpPr>
          <p:cNvPr id="22" name="グループ化 21">
            <a:extLst>
              <a:ext uri="{FF2B5EF4-FFF2-40B4-BE49-F238E27FC236}">
                <a16:creationId xmlns:a16="http://schemas.microsoft.com/office/drawing/2014/main" id="{7DF8FAAE-508C-4621-BDFA-9EE36BA270D0}"/>
              </a:ext>
            </a:extLst>
          </p:cNvPr>
          <p:cNvGrpSpPr/>
          <p:nvPr/>
        </p:nvGrpSpPr>
        <p:grpSpPr>
          <a:xfrm>
            <a:off x="399706" y="8918423"/>
            <a:ext cx="6955947" cy="1277273"/>
            <a:chOff x="359440" y="8521056"/>
            <a:chExt cx="6955947" cy="1277273"/>
          </a:xfrm>
        </p:grpSpPr>
        <p:sp>
          <p:nvSpPr>
            <p:cNvPr id="8" name="テキスト ボックス 7">
              <a:extLst>
                <a:ext uri="{FF2B5EF4-FFF2-40B4-BE49-F238E27FC236}">
                  <a16:creationId xmlns:a16="http://schemas.microsoft.com/office/drawing/2014/main" id="{263D41DB-EAF0-4CBF-A945-7B6C3D0EA7F1}"/>
                </a:ext>
              </a:extLst>
            </p:cNvPr>
            <p:cNvSpPr txBox="1"/>
            <p:nvPr/>
          </p:nvSpPr>
          <p:spPr>
            <a:xfrm>
              <a:off x="359440" y="8521056"/>
              <a:ext cx="6955947" cy="1277273"/>
            </a:xfrm>
            <a:prstGeom prst="rect">
              <a:avLst/>
            </a:prstGeom>
            <a:noFill/>
            <a:ln>
              <a:solidFill>
                <a:schemeClr val="tx1"/>
              </a:solidFill>
            </a:ln>
          </p:spPr>
          <p:txBody>
            <a:bodyPr wrap="square" rtlCol="0">
              <a:spAutoFit/>
            </a:bodyPr>
            <a:lstStyle/>
            <a:p>
              <a:endParaRPr kumimoji="1" lang="en-US" altLang="ja-JP" sz="600"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農地中間管理事業により農地の賃貸借の手続きは、最初に申出書を作成します。</a:t>
              </a:r>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400" b="1"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農地所有者</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借受予定者</a:t>
              </a:r>
              <a:r>
                <a:rPr kumimoji="1" lang="en-US" altLang="ja-JP" sz="1400" dirty="0">
                  <a:latin typeface="メイリオ" panose="020B0604030504040204" pitchFamily="50" charset="-128"/>
                  <a:ea typeface="メイリオ" panose="020B0604030504040204" pitchFamily="50" charset="-128"/>
                </a:rPr>
                <a:t>】</a:t>
              </a:r>
            </a:p>
            <a:p>
              <a:endParaRPr kumimoji="1" lang="en-US" altLang="ja-JP" sz="3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① 貸付希望申出書（様式第７号）  　　　　　  ① 借受希望申出書（様式第</a:t>
              </a:r>
              <a:r>
                <a:rPr kumimoji="1" lang="en-US" altLang="ja-JP" sz="1200" dirty="0">
                  <a:latin typeface="メイリオ" panose="020B0604030504040204" pitchFamily="50" charset="-128"/>
                  <a:ea typeface="メイリオ" panose="020B0604030504040204" pitchFamily="50" charset="-128"/>
                </a:rPr>
                <a:t>2</a:t>
              </a:r>
              <a:r>
                <a:rPr kumimoji="1" lang="ja-JP" altLang="en-US" sz="1200" dirty="0">
                  <a:latin typeface="メイリオ" panose="020B0604030504040204" pitchFamily="50" charset="-128"/>
                  <a:ea typeface="メイリオ" panose="020B0604030504040204" pitchFamily="50" charset="-128"/>
                </a:rPr>
                <a:t>号）</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② 土地所有者の住民票の写し　　 　 　 　　　 ② 借受予定者の住民票の写し</a:t>
              </a:r>
              <a:endParaRPr kumimoji="1" lang="en-US" altLang="ja-JP" sz="1200" dirty="0">
                <a:latin typeface="メイリオ" panose="020B0604030504040204" pitchFamily="50" charset="-128"/>
                <a:ea typeface="メイリオ" panose="020B0604030504040204" pitchFamily="50" charset="-128"/>
              </a:endParaRPr>
            </a:p>
          </p:txBody>
        </p:sp>
        <p:cxnSp>
          <p:nvCxnSpPr>
            <p:cNvPr id="17" name="直線コネクタ 16">
              <a:extLst>
                <a:ext uri="{FF2B5EF4-FFF2-40B4-BE49-F238E27FC236}">
                  <a16:creationId xmlns:a16="http://schemas.microsoft.com/office/drawing/2014/main" id="{1753F499-F613-4E96-86CC-8875A977AEDE}"/>
                </a:ext>
              </a:extLst>
            </p:cNvPr>
            <p:cNvCxnSpPr/>
            <p:nvPr/>
          </p:nvCxnSpPr>
          <p:spPr>
            <a:xfrm>
              <a:off x="359440" y="8982721"/>
              <a:ext cx="6955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ACBD0366-2C7C-4FED-BAE2-5807CFE84554}"/>
                </a:ext>
              </a:extLst>
            </p:cNvPr>
            <p:cNvCxnSpPr/>
            <p:nvPr/>
          </p:nvCxnSpPr>
          <p:spPr>
            <a:xfrm>
              <a:off x="3779837" y="8982721"/>
              <a:ext cx="0" cy="8156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14136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E8CCF14-4967-FDD9-12A6-E9F72C4D185F}"/>
              </a:ext>
            </a:extLst>
          </p:cNvPr>
          <p:cNvSpPr/>
          <p:nvPr/>
        </p:nvSpPr>
        <p:spPr>
          <a:xfrm>
            <a:off x="0" y="1"/>
            <a:ext cx="7559675" cy="821285"/>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農地中間管理事業の流れ（</a:t>
            </a:r>
            <a:r>
              <a:rPr kumimoji="1" lang="en-US" altLang="ja-JP" sz="2000" b="1" dirty="0">
                <a:latin typeface="メイリオ" panose="020B0604030504040204" pitchFamily="50" charset="-128"/>
                <a:ea typeface="メイリオ" panose="020B0604030504040204" pitchFamily="50" charset="-128"/>
              </a:rPr>
              <a:t>R6.6.7</a:t>
            </a:r>
            <a:r>
              <a:rPr kumimoji="1" lang="ja-JP" altLang="en-US" sz="2000" b="1" dirty="0">
                <a:latin typeface="メイリオ" panose="020B0604030504040204" pitchFamily="50" charset="-128"/>
                <a:ea typeface="メイリオ" panose="020B0604030504040204" pitchFamily="50" charset="-128"/>
              </a:rPr>
              <a:t>時点）</a:t>
            </a:r>
            <a:endParaRPr kumimoji="1" lang="en-US" altLang="ja-JP" sz="2000" b="1"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B98E32E9-CBD3-C902-4422-A52B9D6BE9AA}"/>
              </a:ext>
            </a:extLst>
          </p:cNvPr>
          <p:cNvSpPr/>
          <p:nvPr/>
        </p:nvSpPr>
        <p:spPr>
          <a:xfrm>
            <a:off x="1056553" y="1092493"/>
            <a:ext cx="1316182" cy="1272021"/>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rgbClr val="FF0000"/>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9F554C7E-036C-1C62-530C-427C5555BBD8}"/>
              </a:ext>
            </a:extLst>
          </p:cNvPr>
          <p:cNvSpPr/>
          <p:nvPr/>
        </p:nvSpPr>
        <p:spPr>
          <a:xfrm>
            <a:off x="2470872" y="1092493"/>
            <a:ext cx="4788766" cy="1272021"/>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メイリオ" panose="020B0604030504040204" pitchFamily="50" charset="-128"/>
                <a:ea typeface="メイリオ" panose="020B0604030504040204" pitchFamily="50" charset="-128"/>
              </a:rPr>
              <a:t>・地主は貸付希望申出書（参考様式第</a:t>
            </a:r>
            <a:r>
              <a:rPr kumimoji="1" lang="en-US" altLang="ja-JP" sz="1200" dirty="0">
                <a:solidFill>
                  <a:schemeClr val="tx1"/>
                </a:solidFill>
                <a:latin typeface="メイリオ" panose="020B0604030504040204" pitchFamily="50" charset="-128"/>
                <a:ea typeface="メイリオ" panose="020B0604030504040204" pitchFamily="50" charset="-128"/>
              </a:rPr>
              <a:t>7</a:t>
            </a:r>
            <a:r>
              <a:rPr kumimoji="1" lang="ja-JP" altLang="en-US" sz="1200" dirty="0">
                <a:solidFill>
                  <a:schemeClr val="tx1"/>
                </a:solidFill>
                <a:latin typeface="メイリオ" panose="020B0604030504040204" pitchFamily="50" charset="-128"/>
                <a:ea typeface="メイリオ" panose="020B0604030504040204" pitchFamily="50" charset="-128"/>
              </a:rPr>
              <a:t>号）を作成します。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・借主は借受希望申出書（参考様式第</a:t>
            </a:r>
            <a:r>
              <a:rPr kumimoji="1" lang="en-US" altLang="ja-JP" sz="1200" dirty="0">
                <a:solidFill>
                  <a:schemeClr val="tx1"/>
                </a:solidFill>
                <a:latin typeface="メイリオ" panose="020B0604030504040204" pitchFamily="50" charset="-128"/>
                <a:ea typeface="メイリオ" panose="020B0604030504040204" pitchFamily="50" charset="-128"/>
              </a:rPr>
              <a:t>2</a:t>
            </a:r>
            <a:r>
              <a:rPr kumimoji="1" lang="ja-JP" altLang="en-US" sz="1200" dirty="0">
                <a:solidFill>
                  <a:schemeClr val="tx1"/>
                </a:solidFill>
                <a:latin typeface="メイリオ" panose="020B0604030504040204" pitchFamily="50" charset="-128"/>
                <a:ea typeface="メイリオ" panose="020B0604030504040204" pitchFamily="50" charset="-128"/>
              </a:rPr>
              <a:t>号）を作成します。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200" dirty="0">
              <a:solidFill>
                <a:schemeClr val="tx1"/>
              </a:solidFill>
              <a:latin typeface="メイリオ" panose="020B0604030504040204" pitchFamily="50" charset="-128"/>
              <a:ea typeface="メイリオ" panose="020B0604030504040204" pitchFamily="50" charset="-128"/>
            </a:endParaRPr>
          </a:p>
          <a:p>
            <a:r>
              <a:rPr kumimoji="1" lang="en-US" altLang="ja-JP" sz="12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住民票の添付が必要です。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　果樹や施設園芸の場合は地主と借主との確認書が必要。</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　➤ 南あわじ市役所 農林振興課へ提出します。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7" name="二等辺三角形 6">
            <a:extLst>
              <a:ext uri="{FF2B5EF4-FFF2-40B4-BE49-F238E27FC236}">
                <a16:creationId xmlns:a16="http://schemas.microsoft.com/office/drawing/2014/main" id="{CFCFE29E-E3A8-1140-B39B-D2F4DDE1A6C5}"/>
              </a:ext>
            </a:extLst>
          </p:cNvPr>
          <p:cNvSpPr/>
          <p:nvPr/>
        </p:nvSpPr>
        <p:spPr>
          <a:xfrm rot="10800000">
            <a:off x="1273680" y="2429910"/>
            <a:ext cx="856528" cy="246894"/>
          </a:xfrm>
          <a:prstGeom prst="triangle">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E8B4C874-6AB6-5CA7-EDB4-5017180EFFCA}"/>
              </a:ext>
            </a:extLst>
          </p:cNvPr>
          <p:cNvSpPr/>
          <p:nvPr/>
        </p:nvSpPr>
        <p:spPr>
          <a:xfrm>
            <a:off x="1043853" y="2742201"/>
            <a:ext cx="1316182" cy="917714"/>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latin typeface="メイリオ" panose="020B0604030504040204" pitchFamily="50" charset="-128"/>
                <a:ea typeface="メイリオ" panose="020B0604030504040204" pitchFamily="50" charset="-128"/>
              </a:rPr>
              <a:t>Step2</a:t>
            </a:r>
          </a:p>
          <a:p>
            <a:pPr algn="ctr"/>
            <a:r>
              <a:rPr kumimoji="1" lang="ja-JP" altLang="en-US" sz="1400" b="1"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2000" b="1" dirty="0">
                <a:latin typeface="メイリオ" panose="020B0604030504040204" pitchFamily="50" charset="-128"/>
                <a:ea typeface="メイリオ" panose="020B0604030504040204" pitchFamily="50" charset="-128"/>
              </a:rPr>
              <a:t>Step4</a:t>
            </a:r>
            <a:endParaRPr kumimoji="1" lang="ja-JP" altLang="en-US" sz="2000" b="1"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0539F8E1-9E6A-C7C5-3427-A0D89A169273}"/>
              </a:ext>
            </a:extLst>
          </p:cNvPr>
          <p:cNvSpPr/>
          <p:nvPr/>
        </p:nvSpPr>
        <p:spPr>
          <a:xfrm>
            <a:off x="2470872" y="2742201"/>
            <a:ext cx="4788766" cy="917714"/>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メイリオ" panose="020B0604030504040204" pitchFamily="50" charset="-128"/>
                <a:ea typeface="メイリオ" panose="020B0604030504040204" pitchFamily="50" charset="-128"/>
              </a:rPr>
              <a:t>Step</a:t>
            </a:r>
            <a:r>
              <a:rPr kumimoji="1" lang="ja-JP" altLang="en-US" sz="1200" dirty="0">
                <a:solidFill>
                  <a:schemeClr val="tx1"/>
                </a:solidFill>
                <a:latin typeface="メイリオ" panose="020B0604030504040204" pitchFamily="50" charset="-128"/>
                <a:ea typeface="メイリオ" panose="020B0604030504040204" pitchFamily="50" charset="-128"/>
              </a:rPr>
              <a:t>２：市役所で位置図を作成し、登記簿謄本を申請します。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en-US" altLang="ja-JP" sz="1200" dirty="0">
                <a:solidFill>
                  <a:schemeClr val="tx1"/>
                </a:solidFill>
                <a:latin typeface="メイリオ" panose="020B0604030504040204" pitchFamily="50" charset="-128"/>
                <a:ea typeface="メイリオ" panose="020B0604030504040204" pitchFamily="50" charset="-128"/>
              </a:rPr>
              <a:t>Step</a:t>
            </a:r>
            <a:r>
              <a:rPr kumimoji="1" lang="ja-JP" altLang="en-US" sz="1200" dirty="0">
                <a:solidFill>
                  <a:schemeClr val="tx1"/>
                </a:solidFill>
                <a:latin typeface="メイリオ" panose="020B0604030504040204" pitchFamily="50" charset="-128"/>
                <a:ea typeface="メイリオ" panose="020B0604030504040204" pitchFamily="50" charset="-128"/>
              </a:rPr>
              <a:t>３：毎月</a:t>
            </a:r>
            <a:r>
              <a:rPr kumimoji="1" lang="en-US" altLang="ja-JP" sz="1200" dirty="0">
                <a:solidFill>
                  <a:schemeClr val="tx1"/>
                </a:solidFill>
                <a:latin typeface="メイリオ" panose="020B0604030504040204" pitchFamily="50" charset="-128"/>
                <a:ea typeface="メイリオ" panose="020B0604030504040204" pitchFamily="50" charset="-128"/>
              </a:rPr>
              <a:t>10</a:t>
            </a:r>
            <a:r>
              <a:rPr kumimoji="1" lang="ja-JP" altLang="en-US" sz="1200" dirty="0">
                <a:solidFill>
                  <a:schemeClr val="tx1"/>
                </a:solidFill>
                <a:latin typeface="メイリオ" panose="020B0604030504040204" pitchFamily="50" charset="-128"/>
                <a:ea typeface="メイリオ" panose="020B0604030504040204" pitchFamily="50" charset="-128"/>
              </a:rPr>
              <a:t>日までに書類を洲本農地管理事務所へ送付します。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en-US" altLang="ja-JP" sz="1200" dirty="0">
                <a:solidFill>
                  <a:schemeClr val="tx1"/>
                </a:solidFill>
                <a:latin typeface="メイリオ" panose="020B0604030504040204" pitchFamily="50" charset="-128"/>
                <a:ea typeface="メイリオ" panose="020B0604030504040204" pitchFamily="50" charset="-128"/>
              </a:rPr>
              <a:t>Step</a:t>
            </a:r>
            <a:r>
              <a:rPr kumimoji="1" lang="ja-JP" altLang="en-US" sz="1200" dirty="0">
                <a:solidFill>
                  <a:schemeClr val="tx1"/>
                </a:solidFill>
                <a:latin typeface="メイリオ" panose="020B0604030504040204" pitchFamily="50" charset="-128"/>
                <a:ea typeface="メイリオ" panose="020B0604030504040204" pitchFamily="50" charset="-128"/>
              </a:rPr>
              <a:t>４：毎月</a:t>
            </a:r>
            <a:r>
              <a:rPr kumimoji="1" lang="en-US" altLang="ja-JP" sz="1200" dirty="0">
                <a:solidFill>
                  <a:schemeClr val="tx1"/>
                </a:solidFill>
                <a:latin typeface="メイリオ" panose="020B0604030504040204" pitchFamily="50" charset="-128"/>
                <a:ea typeface="メイリオ" panose="020B0604030504040204" pitchFamily="50" charset="-128"/>
              </a:rPr>
              <a:t>25</a:t>
            </a:r>
            <a:r>
              <a:rPr kumimoji="1" lang="ja-JP" altLang="en-US" sz="1200" dirty="0">
                <a:solidFill>
                  <a:schemeClr val="tx1"/>
                </a:solidFill>
                <a:latin typeface="メイリオ" panose="020B0604030504040204" pitchFamily="50" charset="-128"/>
                <a:ea typeface="メイリオ" panose="020B0604030504040204" pitchFamily="50" charset="-128"/>
              </a:rPr>
              <a:t>日頃に洲本農地管理事務所が審査会を開催</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6FE29EA7-CC36-23A3-F820-C69F94C2BE59}"/>
              </a:ext>
            </a:extLst>
          </p:cNvPr>
          <p:cNvSpPr/>
          <p:nvPr/>
        </p:nvSpPr>
        <p:spPr>
          <a:xfrm>
            <a:off x="1043853" y="4017953"/>
            <a:ext cx="1316182" cy="588822"/>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latin typeface="メイリオ" panose="020B0604030504040204" pitchFamily="50" charset="-128"/>
                <a:ea typeface="メイリオ" panose="020B0604030504040204" pitchFamily="50" charset="-128"/>
              </a:rPr>
              <a:t>Step5</a:t>
            </a:r>
            <a:endParaRPr kumimoji="1" lang="ja-JP" altLang="en-US" sz="2000" b="1" dirty="0">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5C447C96-7C7C-707E-0DEA-30A5CD16440A}"/>
              </a:ext>
            </a:extLst>
          </p:cNvPr>
          <p:cNvSpPr/>
          <p:nvPr/>
        </p:nvSpPr>
        <p:spPr>
          <a:xfrm>
            <a:off x="2513734" y="4010207"/>
            <a:ext cx="4788766" cy="588822"/>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メイリオ" panose="020B0604030504040204" pitchFamily="50" charset="-128"/>
                <a:ea typeface="メイリオ" panose="020B0604030504040204" pitchFamily="50" charset="-128"/>
              </a:rPr>
              <a:t>審査会を通過した後</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南あわじ市農業委員会への意見照会します。（毎月５日まで）</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2" name="二等辺三角形 11">
            <a:extLst>
              <a:ext uri="{FF2B5EF4-FFF2-40B4-BE49-F238E27FC236}">
                <a16:creationId xmlns:a16="http://schemas.microsoft.com/office/drawing/2014/main" id="{37E1D012-C822-00EB-6DAE-E9D9B4391394}"/>
              </a:ext>
            </a:extLst>
          </p:cNvPr>
          <p:cNvSpPr/>
          <p:nvPr/>
        </p:nvSpPr>
        <p:spPr>
          <a:xfrm rot="10800000">
            <a:off x="1280030" y="4668013"/>
            <a:ext cx="856528" cy="246894"/>
          </a:xfrm>
          <a:prstGeom prst="triangle">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a:extLst>
              <a:ext uri="{FF2B5EF4-FFF2-40B4-BE49-F238E27FC236}">
                <a16:creationId xmlns:a16="http://schemas.microsoft.com/office/drawing/2014/main" id="{29E9C183-DCDF-D40E-F4A4-AFDC1E6FDAA2}"/>
              </a:ext>
            </a:extLst>
          </p:cNvPr>
          <p:cNvSpPr/>
          <p:nvPr/>
        </p:nvSpPr>
        <p:spPr>
          <a:xfrm rot="10800000">
            <a:off x="1280030" y="3725312"/>
            <a:ext cx="856528" cy="246894"/>
          </a:xfrm>
          <a:prstGeom prst="triangle">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41F2D374-74FA-2646-C1EF-D57AB7536748}"/>
              </a:ext>
            </a:extLst>
          </p:cNvPr>
          <p:cNvSpPr/>
          <p:nvPr/>
        </p:nvSpPr>
        <p:spPr>
          <a:xfrm>
            <a:off x="1043852" y="4977747"/>
            <a:ext cx="1316182" cy="1125330"/>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rgbClr val="FF0000"/>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F5D38B8C-191C-6762-B189-0FF4799B4A1F}"/>
              </a:ext>
            </a:extLst>
          </p:cNvPr>
          <p:cNvSpPr/>
          <p:nvPr/>
        </p:nvSpPr>
        <p:spPr>
          <a:xfrm>
            <a:off x="2513734" y="4977747"/>
            <a:ext cx="4788766" cy="1125330"/>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メイリオ" panose="020B0604030504040204" pitchFamily="50" charset="-128"/>
                <a:ea typeface="メイリオ" panose="020B0604030504040204" pitchFamily="50" charset="-128"/>
              </a:rPr>
              <a:t>様式</a:t>
            </a:r>
            <a:r>
              <a:rPr kumimoji="1" lang="en-US" altLang="ja-JP" sz="1200" dirty="0">
                <a:solidFill>
                  <a:schemeClr val="tx1"/>
                </a:solidFill>
                <a:latin typeface="メイリオ" panose="020B0604030504040204" pitchFamily="50" charset="-128"/>
                <a:ea typeface="メイリオ" panose="020B0604030504040204" pitchFamily="50" charset="-128"/>
              </a:rPr>
              <a:t>11</a:t>
            </a:r>
            <a:r>
              <a:rPr kumimoji="1" lang="ja-JP" altLang="en-US" sz="1200" dirty="0">
                <a:solidFill>
                  <a:schemeClr val="tx1"/>
                </a:solidFill>
                <a:latin typeface="メイリオ" panose="020B0604030504040204" pitchFamily="50" charset="-128"/>
                <a:ea typeface="メイリオ" panose="020B0604030504040204" pitchFamily="50" charset="-128"/>
              </a:rPr>
              <a:t>号及び様式第</a:t>
            </a:r>
            <a:r>
              <a:rPr kumimoji="1" lang="en-US" altLang="ja-JP" sz="1200" dirty="0">
                <a:solidFill>
                  <a:schemeClr val="tx1"/>
                </a:solidFill>
                <a:latin typeface="メイリオ" panose="020B0604030504040204" pitchFamily="50" charset="-128"/>
                <a:ea typeface="メイリオ" panose="020B0604030504040204" pitchFamily="50" charset="-128"/>
              </a:rPr>
              <a:t>13</a:t>
            </a:r>
            <a:r>
              <a:rPr kumimoji="1" lang="ja-JP" altLang="en-US" sz="1200" dirty="0">
                <a:solidFill>
                  <a:schemeClr val="tx1"/>
                </a:solidFill>
                <a:latin typeface="メイリオ" panose="020B0604030504040204" pitchFamily="50" charset="-128"/>
                <a:ea typeface="メイリオ" panose="020B0604030504040204" pitchFamily="50" charset="-128"/>
              </a:rPr>
              <a:t>号を作成します。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地主及び借主はひょうご農林機構との契約書（様式第</a:t>
            </a:r>
            <a:r>
              <a:rPr kumimoji="1" lang="en-US" altLang="ja-JP" sz="1200" dirty="0">
                <a:solidFill>
                  <a:schemeClr val="tx1"/>
                </a:solidFill>
                <a:latin typeface="メイリオ" panose="020B0604030504040204" pitchFamily="50" charset="-128"/>
                <a:ea typeface="メイリオ" panose="020B0604030504040204" pitchFamily="50" charset="-128"/>
              </a:rPr>
              <a:t>11</a:t>
            </a:r>
            <a:r>
              <a:rPr kumimoji="1" lang="ja-JP" altLang="en-US" sz="1200" dirty="0">
                <a:solidFill>
                  <a:schemeClr val="tx1"/>
                </a:solidFill>
                <a:latin typeface="メイリオ" panose="020B0604030504040204" pitchFamily="50" charset="-128"/>
                <a:ea typeface="メイリオ" panose="020B0604030504040204" pitchFamily="50" charset="-128"/>
              </a:rPr>
              <a:t>号）に押印して市役所に毎月</a:t>
            </a:r>
            <a:r>
              <a:rPr kumimoji="1" lang="en-US" altLang="ja-JP" sz="1200" dirty="0">
                <a:solidFill>
                  <a:schemeClr val="tx1"/>
                </a:solidFill>
                <a:latin typeface="メイリオ" panose="020B0604030504040204" pitchFamily="50" charset="-128"/>
                <a:ea typeface="メイリオ" panose="020B0604030504040204" pitchFamily="50" charset="-128"/>
              </a:rPr>
              <a:t>10</a:t>
            </a:r>
            <a:r>
              <a:rPr kumimoji="1" lang="ja-JP" altLang="en-US" sz="1200" dirty="0">
                <a:solidFill>
                  <a:schemeClr val="tx1"/>
                </a:solidFill>
                <a:latin typeface="メイリオ" panose="020B0604030504040204" pitchFamily="50" charset="-128"/>
                <a:ea typeface="メイリオ" panose="020B0604030504040204" pitchFamily="50" charset="-128"/>
              </a:rPr>
              <a:t>日までに提出をします。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600" dirty="0">
              <a:solidFill>
                <a:schemeClr val="tx1"/>
              </a:solidFill>
              <a:latin typeface="メイリオ" panose="020B0604030504040204" pitchFamily="50" charset="-128"/>
              <a:ea typeface="メイリオ" panose="020B0604030504040204" pitchFamily="50" charset="-128"/>
            </a:endParaRPr>
          </a:p>
          <a:p>
            <a:r>
              <a:rPr kumimoji="1" lang="en-US" altLang="ja-JP" sz="12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地主が島外にいる場合や未相続地などの場合は押印に</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　 時間を要してしまう案件は翌月以降となる可能性もあります。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7" name="二等辺三角形 16">
            <a:extLst>
              <a:ext uri="{FF2B5EF4-FFF2-40B4-BE49-F238E27FC236}">
                <a16:creationId xmlns:a16="http://schemas.microsoft.com/office/drawing/2014/main" id="{35CCBB12-0257-7DBB-D119-2B35CB4033F3}"/>
              </a:ext>
            </a:extLst>
          </p:cNvPr>
          <p:cNvSpPr/>
          <p:nvPr/>
        </p:nvSpPr>
        <p:spPr>
          <a:xfrm rot="10800000">
            <a:off x="1273680" y="6171448"/>
            <a:ext cx="856528" cy="246894"/>
          </a:xfrm>
          <a:prstGeom prst="triangle">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187242AA-3CEE-38D8-0DE5-85D737522125}"/>
              </a:ext>
            </a:extLst>
          </p:cNvPr>
          <p:cNvSpPr/>
          <p:nvPr/>
        </p:nvSpPr>
        <p:spPr>
          <a:xfrm>
            <a:off x="1043852" y="6474049"/>
            <a:ext cx="1316182" cy="995866"/>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latin typeface="メイリオ" panose="020B0604030504040204" pitchFamily="50" charset="-128"/>
                <a:ea typeface="メイリオ" panose="020B0604030504040204" pitchFamily="50" charset="-128"/>
              </a:rPr>
              <a:t>Step7</a:t>
            </a:r>
          </a:p>
          <a:p>
            <a:pPr algn="ctr"/>
            <a:r>
              <a:rPr kumimoji="1" lang="ja-JP" altLang="en-US" sz="1400" b="1"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2000" b="1" dirty="0">
                <a:latin typeface="メイリオ" panose="020B0604030504040204" pitchFamily="50" charset="-128"/>
                <a:ea typeface="メイリオ" panose="020B0604030504040204" pitchFamily="50" charset="-128"/>
              </a:rPr>
              <a:t>Step</a:t>
            </a:r>
            <a:r>
              <a:rPr kumimoji="1" lang="ja-JP" altLang="en-US" sz="2000" b="1" dirty="0">
                <a:latin typeface="メイリオ" panose="020B0604030504040204" pitchFamily="50" charset="-128"/>
                <a:ea typeface="メイリオ" panose="020B0604030504040204" pitchFamily="50" charset="-128"/>
              </a:rPr>
              <a:t>９</a:t>
            </a:r>
          </a:p>
        </p:txBody>
      </p:sp>
      <p:sp>
        <p:nvSpPr>
          <p:cNvPr id="19" name="正方形/長方形 18">
            <a:extLst>
              <a:ext uri="{FF2B5EF4-FFF2-40B4-BE49-F238E27FC236}">
                <a16:creationId xmlns:a16="http://schemas.microsoft.com/office/drawing/2014/main" id="{DB8B5B0A-966B-0E7E-6CBB-7E16E25F3D93}"/>
              </a:ext>
            </a:extLst>
          </p:cNvPr>
          <p:cNvSpPr/>
          <p:nvPr/>
        </p:nvSpPr>
        <p:spPr>
          <a:xfrm>
            <a:off x="2513734" y="6481795"/>
            <a:ext cx="4788766" cy="988120"/>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メイリオ" panose="020B0604030504040204" pitchFamily="50" charset="-128"/>
                <a:ea typeface="メイリオ" panose="020B0604030504040204" pitchFamily="50" charset="-128"/>
              </a:rPr>
              <a:t>Step</a:t>
            </a:r>
            <a:r>
              <a:rPr kumimoji="1" lang="ja-JP" altLang="en-US" sz="1200" dirty="0">
                <a:solidFill>
                  <a:schemeClr val="tx1"/>
                </a:solidFill>
                <a:latin typeface="メイリオ" panose="020B0604030504040204" pitchFamily="50" charset="-128"/>
                <a:ea typeface="メイリオ" panose="020B0604030504040204" pitchFamily="50" charset="-128"/>
              </a:rPr>
              <a:t>７：毎月</a:t>
            </a:r>
            <a:r>
              <a:rPr kumimoji="1" lang="en-US" altLang="ja-JP" sz="1200" dirty="0">
                <a:solidFill>
                  <a:schemeClr val="tx1"/>
                </a:solidFill>
                <a:latin typeface="メイリオ" panose="020B0604030504040204" pitchFamily="50" charset="-128"/>
                <a:ea typeface="メイリオ" panose="020B0604030504040204" pitchFamily="50" charset="-128"/>
              </a:rPr>
              <a:t>20</a:t>
            </a:r>
            <a:r>
              <a:rPr kumimoji="1" lang="ja-JP" altLang="en-US" sz="1200" dirty="0">
                <a:solidFill>
                  <a:schemeClr val="tx1"/>
                </a:solidFill>
                <a:latin typeface="メイリオ" panose="020B0604030504040204" pitchFamily="50" charset="-128"/>
                <a:ea typeface="メイリオ" panose="020B0604030504040204" pitchFamily="50" charset="-128"/>
              </a:rPr>
              <a:t>日までに洲本農地管理事務所に提出します。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en-US" altLang="ja-JP" sz="1200" dirty="0">
                <a:solidFill>
                  <a:schemeClr val="tx1"/>
                </a:solidFill>
                <a:latin typeface="メイリオ" panose="020B0604030504040204" pitchFamily="50" charset="-128"/>
                <a:ea typeface="メイリオ" panose="020B0604030504040204" pitchFamily="50" charset="-128"/>
              </a:rPr>
              <a:t>Step</a:t>
            </a:r>
            <a:r>
              <a:rPr kumimoji="1" lang="ja-JP" altLang="en-US" sz="1200" dirty="0">
                <a:solidFill>
                  <a:schemeClr val="tx1"/>
                </a:solidFill>
                <a:latin typeface="メイリオ" panose="020B0604030504040204" pitchFamily="50" charset="-128"/>
                <a:ea typeface="メイリオ" panose="020B0604030504040204" pitchFamily="50" charset="-128"/>
              </a:rPr>
              <a:t>８：ひょうご農林機構から農用地利用促進計画の認可申請。</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en-US" altLang="ja-JP" sz="12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認可申請の提出があり次第、「認可」します。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en-US" altLang="ja-JP" sz="1200" dirty="0">
                <a:solidFill>
                  <a:schemeClr val="tx1"/>
                </a:solidFill>
                <a:latin typeface="メイリオ" panose="020B0604030504040204" pitchFamily="50" charset="-128"/>
                <a:ea typeface="メイリオ" panose="020B0604030504040204" pitchFamily="50" charset="-128"/>
              </a:rPr>
              <a:t>Step</a:t>
            </a:r>
            <a:r>
              <a:rPr kumimoji="1" lang="ja-JP" altLang="en-US" sz="1200" dirty="0">
                <a:solidFill>
                  <a:schemeClr val="tx1"/>
                </a:solidFill>
                <a:latin typeface="メイリオ" panose="020B0604030504040204" pitchFamily="50" charset="-128"/>
                <a:ea typeface="メイリオ" panose="020B0604030504040204" pitchFamily="50" charset="-128"/>
              </a:rPr>
              <a:t>９：契約書（様式第</a:t>
            </a:r>
            <a:r>
              <a:rPr kumimoji="1" lang="en-US" altLang="ja-JP" sz="1200" dirty="0">
                <a:solidFill>
                  <a:schemeClr val="tx1"/>
                </a:solidFill>
                <a:latin typeface="メイリオ" panose="020B0604030504040204" pitchFamily="50" charset="-128"/>
                <a:ea typeface="メイリオ" panose="020B0604030504040204" pitchFamily="50" charset="-128"/>
              </a:rPr>
              <a:t>11</a:t>
            </a:r>
            <a:r>
              <a:rPr kumimoji="1" lang="ja-JP" altLang="en-US" sz="1200" dirty="0">
                <a:solidFill>
                  <a:schemeClr val="tx1"/>
                </a:solidFill>
                <a:latin typeface="メイリオ" panose="020B0604030504040204" pitchFamily="50" charset="-128"/>
                <a:ea typeface="メイリオ" panose="020B0604030504040204" pitchFamily="50" charset="-128"/>
              </a:rPr>
              <a:t>号）の写しを双方に送付します。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cxnSp>
        <p:nvCxnSpPr>
          <p:cNvPr id="20" name="コネクタ: カギ線 19">
            <a:extLst>
              <a:ext uri="{FF2B5EF4-FFF2-40B4-BE49-F238E27FC236}">
                <a16:creationId xmlns:a16="http://schemas.microsoft.com/office/drawing/2014/main" id="{7667DD08-329E-4308-C52C-E30DCC5A3899}"/>
              </a:ext>
            </a:extLst>
          </p:cNvPr>
          <p:cNvCxnSpPr>
            <a:cxnSpLocks/>
            <a:endCxn id="10" idx="1"/>
          </p:cNvCxnSpPr>
          <p:nvPr/>
        </p:nvCxnSpPr>
        <p:spPr>
          <a:xfrm rot="10800000" flipV="1">
            <a:off x="1043853" y="1728504"/>
            <a:ext cx="12700" cy="2583860"/>
          </a:xfrm>
          <a:prstGeom prst="bentConnector3">
            <a:avLst>
              <a:gd name="adj1" fmla="val 3450000"/>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B1E539F2-BBDC-ACF2-612F-1EA1D6627C83}"/>
              </a:ext>
            </a:extLst>
          </p:cNvPr>
          <p:cNvSpPr txBox="1"/>
          <p:nvPr/>
        </p:nvSpPr>
        <p:spPr>
          <a:xfrm>
            <a:off x="214313" y="2501378"/>
            <a:ext cx="400110" cy="1038111"/>
          </a:xfrm>
          <a:prstGeom prst="rect">
            <a:avLst/>
          </a:prstGeom>
          <a:noFill/>
        </p:spPr>
        <p:txBody>
          <a:bodyPr vert="eaVert" wrap="square" rtlCol="0">
            <a:spAutoFit/>
          </a:bodyPr>
          <a:lstStyle/>
          <a:p>
            <a:pPr algn="ctr"/>
            <a:r>
              <a:rPr kumimoji="1" lang="ja-JP" altLang="en-US" sz="1400" b="1" dirty="0">
                <a:solidFill>
                  <a:srgbClr val="FF0066"/>
                </a:solidFill>
                <a:latin typeface="メイリオ" panose="020B0604030504040204" pitchFamily="50" charset="-128"/>
                <a:ea typeface="メイリオ" panose="020B0604030504040204" pitchFamily="50" charset="-128"/>
              </a:rPr>
              <a:t>仮申請</a:t>
            </a:r>
          </a:p>
        </p:txBody>
      </p:sp>
      <p:cxnSp>
        <p:nvCxnSpPr>
          <p:cNvPr id="26" name="コネクタ: カギ線 25">
            <a:extLst>
              <a:ext uri="{FF2B5EF4-FFF2-40B4-BE49-F238E27FC236}">
                <a16:creationId xmlns:a16="http://schemas.microsoft.com/office/drawing/2014/main" id="{39B9E5BE-F845-519A-3A4B-4C48FC042E19}"/>
              </a:ext>
            </a:extLst>
          </p:cNvPr>
          <p:cNvCxnSpPr>
            <a:cxnSpLocks/>
            <a:endCxn id="18" idx="1"/>
          </p:cNvCxnSpPr>
          <p:nvPr/>
        </p:nvCxnSpPr>
        <p:spPr>
          <a:xfrm rot="5400000">
            <a:off x="334417" y="6256197"/>
            <a:ext cx="1425220" cy="6350"/>
          </a:xfrm>
          <a:prstGeom prst="bentConnector4">
            <a:avLst>
              <a:gd name="adj1" fmla="val 1789"/>
              <a:gd name="adj2" fmla="val 6474992"/>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D0907B31-D8A7-AA3C-97EB-FC8B1D97C9F9}"/>
              </a:ext>
            </a:extLst>
          </p:cNvPr>
          <p:cNvSpPr txBox="1"/>
          <p:nvPr/>
        </p:nvSpPr>
        <p:spPr>
          <a:xfrm>
            <a:off x="214313" y="5885722"/>
            <a:ext cx="400110" cy="747300"/>
          </a:xfrm>
          <a:prstGeom prst="rect">
            <a:avLst/>
          </a:prstGeom>
          <a:noFill/>
        </p:spPr>
        <p:txBody>
          <a:bodyPr vert="eaVert" wrap="square" rtlCol="0">
            <a:spAutoFit/>
          </a:bodyPr>
          <a:lstStyle/>
          <a:p>
            <a:pPr algn="ctr"/>
            <a:r>
              <a:rPr kumimoji="1" lang="ja-JP" altLang="en-US" sz="1400" b="1" dirty="0">
                <a:solidFill>
                  <a:srgbClr val="FF0066"/>
                </a:solidFill>
                <a:latin typeface="メイリオ" panose="020B0604030504040204" pitchFamily="50" charset="-128"/>
                <a:ea typeface="メイリオ" panose="020B0604030504040204" pitchFamily="50" charset="-128"/>
              </a:rPr>
              <a:t>本申請</a:t>
            </a:r>
          </a:p>
        </p:txBody>
      </p:sp>
      <p:sp>
        <p:nvSpPr>
          <p:cNvPr id="22" name="テキスト ボックス 21">
            <a:extLst>
              <a:ext uri="{FF2B5EF4-FFF2-40B4-BE49-F238E27FC236}">
                <a16:creationId xmlns:a16="http://schemas.microsoft.com/office/drawing/2014/main" id="{45E957C0-4E0E-4809-B4A3-1E2B7874FAC6}"/>
              </a:ext>
            </a:extLst>
          </p:cNvPr>
          <p:cNvSpPr txBox="1"/>
          <p:nvPr/>
        </p:nvSpPr>
        <p:spPr>
          <a:xfrm>
            <a:off x="899205" y="7643009"/>
            <a:ext cx="6032788" cy="276999"/>
          </a:xfrm>
          <a:prstGeom prst="rect">
            <a:avLst/>
          </a:prstGeom>
          <a:noFill/>
        </p:spPr>
        <p:txBody>
          <a:bodyPr wrap="square" rtlCol="0">
            <a:spAutoFit/>
          </a:bodyPr>
          <a:lstStyle/>
          <a:p>
            <a:r>
              <a:rPr kumimoji="1" lang="en-US" altLang="ja-JP" sz="1200" b="1" dirty="0">
                <a:solidFill>
                  <a:srgbClr val="FF0000"/>
                </a:solidFill>
                <a:latin typeface="メイリオ" panose="020B0604030504040204" pitchFamily="50" charset="-128"/>
                <a:ea typeface="メイリオ" panose="020B0604030504040204" pitchFamily="50" charset="-128"/>
              </a:rPr>
              <a:t>※</a:t>
            </a:r>
            <a:r>
              <a:rPr kumimoji="1" lang="ja-JP" altLang="en-US" sz="1200" b="1" dirty="0">
                <a:solidFill>
                  <a:srgbClr val="FF0000"/>
                </a:solidFill>
                <a:latin typeface="メイリオ" panose="020B0604030504040204" pitchFamily="50" charset="-128"/>
                <a:ea typeface="メイリオ" panose="020B0604030504040204" pitchFamily="50" charset="-128"/>
              </a:rPr>
              <a:t>農地の借受予定者や農地所有者が行う手続きは主に、</a:t>
            </a:r>
            <a:r>
              <a:rPr kumimoji="1" lang="en-US" altLang="ja-JP" sz="1200" b="1" dirty="0">
                <a:solidFill>
                  <a:srgbClr val="FF0000"/>
                </a:solidFill>
                <a:latin typeface="メイリオ" panose="020B0604030504040204" pitchFamily="50" charset="-128"/>
                <a:ea typeface="メイリオ" panose="020B0604030504040204" pitchFamily="50" charset="-128"/>
              </a:rPr>
              <a:t>Step1</a:t>
            </a:r>
            <a:r>
              <a:rPr kumimoji="1" lang="ja-JP" altLang="en-US" sz="1200" b="1" dirty="0">
                <a:solidFill>
                  <a:srgbClr val="FF0000"/>
                </a:solidFill>
                <a:latin typeface="メイリオ" panose="020B0604030504040204" pitchFamily="50" charset="-128"/>
                <a:ea typeface="メイリオ" panose="020B0604030504040204" pitchFamily="50" charset="-128"/>
              </a:rPr>
              <a:t>と</a:t>
            </a:r>
            <a:r>
              <a:rPr kumimoji="1" lang="en-US" altLang="ja-JP" sz="1200" b="1" dirty="0">
                <a:solidFill>
                  <a:srgbClr val="FF0000"/>
                </a:solidFill>
                <a:latin typeface="メイリオ" panose="020B0604030504040204" pitchFamily="50" charset="-128"/>
                <a:ea typeface="メイリオ" panose="020B0604030504040204" pitchFamily="50" charset="-128"/>
              </a:rPr>
              <a:t>Step6</a:t>
            </a:r>
            <a:r>
              <a:rPr kumimoji="1" lang="ja-JP" altLang="en-US" sz="1200" b="1" dirty="0">
                <a:solidFill>
                  <a:srgbClr val="FF0000"/>
                </a:solidFill>
                <a:latin typeface="メイリオ" panose="020B0604030504040204" pitchFamily="50" charset="-128"/>
                <a:ea typeface="メイリオ" panose="020B0604030504040204" pitchFamily="50" charset="-128"/>
              </a:rPr>
              <a:t>になります。</a:t>
            </a:r>
            <a:r>
              <a:rPr kumimoji="1" lang="en-US" altLang="ja-JP" sz="1200" b="1" u="sng" dirty="0">
                <a:solidFill>
                  <a:srgbClr val="FF0000"/>
                </a:solidFill>
                <a:latin typeface="メイリオ" panose="020B0604030504040204" pitchFamily="50" charset="-128"/>
                <a:ea typeface="メイリオ" panose="020B0604030504040204" pitchFamily="50" charset="-128"/>
              </a:rPr>
              <a:t> </a:t>
            </a:r>
          </a:p>
        </p:txBody>
      </p:sp>
      <p:sp>
        <p:nvSpPr>
          <p:cNvPr id="2" name="テキスト ボックス 1">
            <a:extLst>
              <a:ext uri="{FF2B5EF4-FFF2-40B4-BE49-F238E27FC236}">
                <a16:creationId xmlns:a16="http://schemas.microsoft.com/office/drawing/2014/main" id="{943E931A-87AE-44F3-BA02-CD3E11E49814}"/>
              </a:ext>
            </a:extLst>
          </p:cNvPr>
          <p:cNvSpPr txBox="1"/>
          <p:nvPr/>
        </p:nvSpPr>
        <p:spPr>
          <a:xfrm>
            <a:off x="205365" y="8328299"/>
            <a:ext cx="6688077"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r>
              <a:rPr kumimoji="1" lang="ja-JP" altLang="en-US" sz="1200" b="1" u="sng" dirty="0">
                <a:latin typeface="メイリオ" panose="020B0604030504040204" pitchFamily="50" charset="-128"/>
                <a:ea typeface="メイリオ" panose="020B0604030504040204" pitchFamily="50" charset="-128"/>
              </a:rPr>
              <a:t>注）相続が完了していない農地を農地中間管理事業で賃貸借する場合</a:t>
            </a:r>
          </a:p>
        </p:txBody>
      </p:sp>
      <p:sp>
        <p:nvSpPr>
          <p:cNvPr id="23" name="正方形/長方形 22">
            <a:extLst>
              <a:ext uri="{FF2B5EF4-FFF2-40B4-BE49-F238E27FC236}">
                <a16:creationId xmlns:a16="http://schemas.microsoft.com/office/drawing/2014/main" id="{CCBA0286-EAE4-457D-BB53-21CCA193C622}"/>
              </a:ext>
            </a:extLst>
          </p:cNvPr>
          <p:cNvSpPr/>
          <p:nvPr/>
        </p:nvSpPr>
        <p:spPr>
          <a:xfrm>
            <a:off x="-1" y="9554992"/>
            <a:ext cx="7559675" cy="96205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　　問合せ先</a:t>
            </a:r>
            <a:endParaRPr kumimoji="1" lang="en-US" altLang="ja-JP" sz="1200" b="1" dirty="0">
              <a:latin typeface="メイリオ" panose="020B0604030504040204" pitchFamily="50" charset="-128"/>
              <a:ea typeface="メイリオ" panose="020B0604030504040204" pitchFamily="50" charset="-128"/>
            </a:endParaRPr>
          </a:p>
          <a:p>
            <a:endParaRPr kumimoji="1" lang="en-US" altLang="ja-JP" sz="9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　　ひょうご農林機構農地対策部農地活用課　　　電話：</a:t>
            </a:r>
            <a:r>
              <a:rPr kumimoji="1" lang="en-US" altLang="ja-JP" sz="1200" b="1" dirty="0">
                <a:latin typeface="メイリオ" panose="020B0604030504040204" pitchFamily="50" charset="-128"/>
                <a:ea typeface="メイリオ" panose="020B0604030504040204" pitchFamily="50" charset="-128"/>
              </a:rPr>
              <a:t>078-361-8114</a:t>
            </a:r>
          </a:p>
          <a:p>
            <a:r>
              <a:rPr kumimoji="1" lang="ja-JP" altLang="en-US" sz="1200" b="1" dirty="0">
                <a:latin typeface="メイリオ" panose="020B0604030504040204" pitchFamily="50" charset="-128"/>
                <a:ea typeface="メイリオ" panose="020B0604030504040204" pitchFamily="50" charset="-128"/>
              </a:rPr>
              <a:t>　　南あわじ市産業建設部農林振興課　　　　　　電話：</a:t>
            </a:r>
            <a:r>
              <a:rPr kumimoji="1" lang="en-US" altLang="ja-JP" sz="1200" b="1" dirty="0">
                <a:latin typeface="メイリオ" panose="020B0604030504040204" pitchFamily="50" charset="-128"/>
                <a:ea typeface="メイリオ" panose="020B0604030504040204" pitchFamily="50" charset="-128"/>
              </a:rPr>
              <a:t>0799-43-5223</a:t>
            </a:r>
          </a:p>
        </p:txBody>
      </p:sp>
      <p:sp>
        <p:nvSpPr>
          <p:cNvPr id="3" name="正方形/長方形 2">
            <a:extLst>
              <a:ext uri="{FF2B5EF4-FFF2-40B4-BE49-F238E27FC236}">
                <a16:creationId xmlns:a16="http://schemas.microsoft.com/office/drawing/2014/main" id="{4F4F64AF-450E-4286-9D00-1AF81A8E0645}"/>
              </a:ext>
            </a:extLst>
          </p:cNvPr>
          <p:cNvSpPr/>
          <p:nvPr/>
        </p:nvSpPr>
        <p:spPr>
          <a:xfrm>
            <a:off x="214313" y="8241646"/>
            <a:ext cx="7088187" cy="1127892"/>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3897B3A1-FD56-4BBD-BB54-EC19A82E5E27}"/>
              </a:ext>
            </a:extLst>
          </p:cNvPr>
          <p:cNvSpPr txBox="1"/>
          <p:nvPr/>
        </p:nvSpPr>
        <p:spPr>
          <a:xfrm>
            <a:off x="358920" y="8684932"/>
            <a:ext cx="6900718" cy="64633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相続人全員の同意が必要となりますので、土地の登記事項証明書と農地中間管理権の設定様式の権利者が一致していない場合は、戸籍謄本・相続関係説明図等の披相続人・相続権利者全員を確認できる書類と住民票が必要となります。</a:t>
            </a:r>
          </a:p>
        </p:txBody>
      </p:sp>
      <p:sp>
        <p:nvSpPr>
          <p:cNvPr id="24" name="正方形/長方形 23">
            <a:extLst>
              <a:ext uri="{FF2B5EF4-FFF2-40B4-BE49-F238E27FC236}">
                <a16:creationId xmlns:a16="http://schemas.microsoft.com/office/drawing/2014/main" id="{FBA76F95-AD56-42EC-90F6-58C67AD073AA}"/>
              </a:ext>
            </a:extLst>
          </p:cNvPr>
          <p:cNvSpPr/>
          <p:nvPr/>
        </p:nvSpPr>
        <p:spPr>
          <a:xfrm>
            <a:off x="608795" y="1486818"/>
            <a:ext cx="2302746" cy="523220"/>
          </a:xfrm>
          <a:prstGeom prst="rect">
            <a:avLst/>
          </a:prstGeom>
          <a:noFill/>
        </p:spPr>
        <p:txBody>
          <a:bodyPr wrap="square" lIns="91440" tIns="45720" rIns="91440" bIns="45720">
            <a:spAutoFit/>
          </a:bodyPr>
          <a:lstStyle/>
          <a:p>
            <a:pPr algn="ctr"/>
            <a:r>
              <a:rPr kumimoji="1" lang="en-US" altLang="ja-JP" sz="2800" b="1" cap="none" spc="0" dirty="0">
                <a:ln w="15875">
                  <a:solidFill>
                    <a:schemeClr val="bg1"/>
                  </a:solidFill>
                  <a:prstDash val="solid"/>
                </a:ln>
                <a:solidFill>
                  <a:srgbClr val="FF0000"/>
                </a:solidFill>
                <a:effectLst/>
                <a:latin typeface="メイリオ" panose="020B0604030504040204" pitchFamily="50" charset="-128"/>
                <a:ea typeface="メイリオ" panose="020B0604030504040204" pitchFamily="50" charset="-128"/>
              </a:rPr>
              <a:t>Step1</a:t>
            </a:r>
            <a:endParaRPr lang="ja-JP" altLang="en-US" sz="2800" b="1" cap="none" spc="0" dirty="0">
              <a:ln w="15875">
                <a:solidFill>
                  <a:schemeClr val="bg1"/>
                </a:solidFill>
                <a:prstDash val="solid"/>
              </a:ln>
              <a:solidFill>
                <a:srgbClr val="FF0000"/>
              </a:solidFill>
              <a:effectLst/>
            </a:endParaRPr>
          </a:p>
        </p:txBody>
      </p:sp>
      <p:sp>
        <p:nvSpPr>
          <p:cNvPr id="27" name="正方形/長方形 26">
            <a:extLst>
              <a:ext uri="{FF2B5EF4-FFF2-40B4-BE49-F238E27FC236}">
                <a16:creationId xmlns:a16="http://schemas.microsoft.com/office/drawing/2014/main" id="{8CBA7B29-08FF-4414-AA0C-F66745CBE0D4}"/>
              </a:ext>
            </a:extLst>
          </p:cNvPr>
          <p:cNvSpPr/>
          <p:nvPr/>
        </p:nvSpPr>
        <p:spPr>
          <a:xfrm>
            <a:off x="550570" y="5327815"/>
            <a:ext cx="2302746" cy="523220"/>
          </a:xfrm>
          <a:prstGeom prst="rect">
            <a:avLst/>
          </a:prstGeom>
          <a:noFill/>
        </p:spPr>
        <p:txBody>
          <a:bodyPr wrap="square" lIns="91440" tIns="45720" rIns="91440" bIns="45720">
            <a:spAutoFit/>
          </a:bodyPr>
          <a:lstStyle/>
          <a:p>
            <a:pPr algn="ctr"/>
            <a:r>
              <a:rPr kumimoji="1" lang="en-US" altLang="ja-JP" sz="2800" b="1" cap="none" spc="0" dirty="0">
                <a:ln w="15875">
                  <a:solidFill>
                    <a:schemeClr val="bg1"/>
                  </a:solidFill>
                  <a:prstDash val="solid"/>
                </a:ln>
                <a:solidFill>
                  <a:srgbClr val="FF0000"/>
                </a:solidFill>
                <a:effectLst/>
                <a:latin typeface="メイリオ" panose="020B0604030504040204" pitchFamily="50" charset="-128"/>
                <a:ea typeface="メイリオ" panose="020B0604030504040204" pitchFamily="50" charset="-128"/>
              </a:rPr>
              <a:t>Step6</a:t>
            </a:r>
            <a:endParaRPr lang="ja-JP" altLang="en-US" sz="2800" b="1" cap="none" spc="0" dirty="0">
              <a:ln w="15875">
                <a:solidFill>
                  <a:schemeClr val="bg1"/>
                </a:solidFill>
                <a:prstDash val="solid"/>
              </a:ln>
              <a:solidFill>
                <a:srgbClr val="FF0000"/>
              </a:solidFill>
              <a:effectLst/>
            </a:endParaRPr>
          </a:p>
        </p:txBody>
      </p:sp>
    </p:spTree>
    <p:extLst>
      <p:ext uri="{BB962C8B-B14F-4D97-AF65-F5344CB8AC3E}">
        <p14:creationId xmlns:p14="http://schemas.microsoft.com/office/powerpoint/2010/main" val="33209877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2531</TotalTime>
  <Words>368</Words>
  <Application>Microsoft Office PowerPoint</Application>
  <PresentationFormat>ユーザー設定</PresentationFormat>
  <Paragraphs>69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UDゴシック</vt:lpstr>
      <vt:lpstr>HGP創英角ﾎﾟｯﾌﾟ体</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濟藤　貴志</dc:creator>
  <cp:lastModifiedBy>阿在　祐輔</cp:lastModifiedBy>
  <cp:revision>154</cp:revision>
  <cp:lastPrinted>2024-06-14T09:54:37Z</cp:lastPrinted>
  <dcterms:created xsi:type="dcterms:W3CDTF">2023-05-01T10:40:23Z</dcterms:created>
  <dcterms:modified xsi:type="dcterms:W3CDTF">2024-08-06T03:02:06Z</dcterms:modified>
</cp:coreProperties>
</file>